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
  </p:notesMasterIdLst>
  <p:sldIdLst>
    <p:sldId id="256" r:id="rId2"/>
    <p:sldId id="257" r:id="rId3"/>
    <p:sldId id="263" r:id="rId4"/>
    <p:sldId id="262"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DD15776-09C7-45C0-A185-DCBD79BC308C}">
          <p14:sldIdLst>
            <p14:sldId id="256"/>
            <p14:sldId id="257"/>
            <p14:sldId id="263"/>
            <p14:sldId id="262"/>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423B09-468A-4D7A-9D2C-9E645A6FEDDA}" v="2" dt="2022-02-22T16:13:26.6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12" autoAdjust="0"/>
    <p:restoredTop sz="82458" autoAdjust="0"/>
  </p:normalViewPr>
  <p:slideViewPr>
    <p:cSldViewPr snapToGrid="0">
      <p:cViewPr varScale="1">
        <p:scale>
          <a:sx n="60" d="100"/>
          <a:sy n="60" d="100"/>
        </p:scale>
        <p:origin x="931" y="58"/>
      </p:cViewPr>
      <p:guideLst/>
    </p:cSldViewPr>
  </p:slideViewPr>
  <p:outlineViewPr>
    <p:cViewPr>
      <p:scale>
        <a:sx n="33" d="100"/>
        <a:sy n="33" d="100"/>
      </p:scale>
      <p:origin x="0" y="0"/>
    </p:cViewPr>
  </p:outlineViewPr>
  <p:notesTextViewPr>
    <p:cViewPr>
      <p:scale>
        <a:sx n="105" d="100"/>
        <a:sy n="105" d="100"/>
      </p:scale>
      <p:origin x="0" y="0"/>
    </p:cViewPr>
  </p:notesTextViewPr>
  <p:sorterViewPr>
    <p:cViewPr>
      <p:scale>
        <a:sx n="66" d="100"/>
        <a:sy n="66" d="100"/>
      </p:scale>
      <p:origin x="0" y="0"/>
    </p:cViewPr>
  </p:sorterViewPr>
  <p:notesViewPr>
    <p:cSldViewPr snapToGrid="0">
      <p:cViewPr>
        <p:scale>
          <a:sx n="97" d="100"/>
          <a:sy n="97" d="100"/>
        </p:scale>
        <p:origin x="2256" y="-5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EA2A24-EAFC-4085-836A-56A292881409}" type="datetimeFigureOut">
              <a:rPr lang="en-US" smtClean="0"/>
              <a:t>2/22/2022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CFB4D4-8259-430E-904B-CA15EE803691}" type="slidenum">
              <a:rPr lang="en-US" smtClean="0"/>
              <a:t>‹#›</a:t>
            </a:fld>
            <a:endParaRPr lang="en-US" dirty="0"/>
          </a:p>
        </p:txBody>
      </p:sp>
    </p:spTree>
    <p:extLst>
      <p:ext uri="{BB962C8B-B14F-4D97-AF65-F5344CB8AC3E}">
        <p14:creationId xmlns:p14="http://schemas.microsoft.com/office/powerpoint/2010/main" val="2684155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Tags: Foreign Policy, International Conflict, International Peace, Transnational Advocacy Networks</a:t>
            </a:r>
          </a:p>
          <a:p>
            <a:endParaRPr lang="en-US" dirty="0"/>
          </a:p>
        </p:txBody>
      </p:sp>
      <p:sp>
        <p:nvSpPr>
          <p:cNvPr id="4" name="Slide Number Placeholder 3"/>
          <p:cNvSpPr>
            <a:spLocks noGrp="1"/>
          </p:cNvSpPr>
          <p:nvPr>
            <p:ph type="sldNum" sz="quarter" idx="10"/>
          </p:nvPr>
        </p:nvSpPr>
        <p:spPr/>
        <p:txBody>
          <a:bodyPr/>
          <a:lstStyle/>
          <a:p>
            <a:fld id="{AACFB4D4-8259-430E-904B-CA15EE803691}" type="slidenum">
              <a:rPr lang="en-US" smtClean="0"/>
              <a:t>1</a:t>
            </a:fld>
            <a:endParaRPr lang="en-US" dirty="0"/>
          </a:p>
        </p:txBody>
      </p:sp>
    </p:spTree>
    <p:extLst>
      <p:ext uri="{BB962C8B-B14F-4D97-AF65-F5344CB8AC3E}">
        <p14:creationId xmlns:p14="http://schemas.microsoft.com/office/powerpoint/2010/main" val="445341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Link for video: </a:t>
            </a:r>
          </a:p>
          <a:p>
            <a:r>
              <a:rPr lang="en-US" sz="1200" kern="1200" dirty="0">
                <a:solidFill>
                  <a:schemeClr val="tx1"/>
                </a:solidFill>
                <a:effectLst/>
                <a:latin typeface="+mn-lt"/>
                <a:ea typeface="+mn-ea"/>
                <a:cs typeface="+mn-cs"/>
              </a:rPr>
              <a:t>https://www.youtube.com/watch?v=NgMXqns5-Hk</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following are selected news</a:t>
            </a:r>
            <a:r>
              <a:rPr lang="en-US" sz="1200" kern="1200" baseline="0" dirty="0">
                <a:solidFill>
                  <a:schemeClr val="tx1"/>
                </a:solidFill>
                <a:effectLst/>
                <a:latin typeface="+mn-lt"/>
                <a:ea typeface="+mn-ea"/>
                <a:cs typeface="+mn-cs"/>
              </a:rPr>
              <a:t> articles on [TOPIC]:</a:t>
            </a:r>
          </a:p>
          <a:p>
            <a:endParaRPr lang="en-US" sz="1200" kern="1200" baseline="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b="1" i="0" dirty="0">
                <a:solidFill>
                  <a:srgbClr val="3F3F42"/>
                </a:solidFill>
                <a:effectLst/>
                <a:latin typeface="ReithSerif"/>
              </a:rPr>
              <a:t>How will the Beijing Games be remembered?</a:t>
            </a:r>
            <a:endParaRPr lang="en-US" b="1" dirty="0"/>
          </a:p>
          <a:p>
            <a:r>
              <a:rPr lang="en-US" sz="1200" kern="1200" baseline="0" dirty="0">
                <a:solidFill>
                  <a:schemeClr val="tx1"/>
                </a:solidFill>
                <a:effectLst/>
                <a:latin typeface="+mn-lt"/>
                <a:ea typeface="+mn-ea"/>
                <a:cs typeface="+mn-cs"/>
              </a:rPr>
              <a:t>BBC NEWS</a:t>
            </a:r>
          </a:p>
          <a:p>
            <a:r>
              <a:rPr lang="en-US" sz="1200" kern="1200" baseline="0" dirty="0">
                <a:solidFill>
                  <a:schemeClr val="tx1"/>
                </a:solidFill>
                <a:effectLst/>
                <a:latin typeface="+mn-lt"/>
                <a:ea typeface="+mn-ea"/>
                <a:cs typeface="+mn-cs"/>
              </a:rPr>
              <a:t>February 21, 2022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121212"/>
                </a:solidFill>
                <a:effectLst/>
                <a:latin typeface="Times New Roman" panose="02020603050405020304" pitchFamily="18" charset="0"/>
              </a:rPr>
              <a:t>https://www.bbc.com/news/world-asia-china-60429251</a:t>
            </a:r>
            <a:br>
              <a:rPr lang="en-US" b="0" i="0" dirty="0">
                <a:solidFill>
                  <a:srgbClr val="121212"/>
                </a:solidFill>
                <a:effectLst/>
                <a:latin typeface="Times New Roman" panose="02020603050405020304" pitchFamily="18" charset="0"/>
              </a:rPr>
            </a:br>
            <a:endParaRPr lang="en-US" b="0" i="0" dirty="0">
              <a:solidFill>
                <a:srgbClr val="121212"/>
              </a:solidFill>
              <a:effectLst/>
              <a:latin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b="1" dirty="0">
                <a:solidFill>
                  <a:srgbClr val="2C2C2C"/>
                </a:solidFill>
                <a:effectLst/>
                <a:latin typeface="Graphik Web"/>
              </a:rPr>
              <a:t>Journalists group calls China's handling of games 'contrary to the Olympic spirit'</a:t>
            </a:r>
            <a:endParaRPr lang="en-US" sz="1200" b="1"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HILL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February 21, 2022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https://thehill.com/homenews/media/595186-journalists-group-calls-chinas-handling-of-games-contrary-to-the-olympic?rl=1</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dirty="0"/>
            </a:br>
            <a:r>
              <a:rPr lang="en-US" b="1" i="0" dirty="0">
                <a:solidFill>
                  <a:srgbClr val="333333"/>
                </a:solidFill>
                <a:effectLst/>
                <a:latin typeface="Gotham SSm"/>
              </a:rPr>
              <a:t>9 moments that resonated at the 2022 Beijing Winter Olympics</a:t>
            </a:r>
            <a:endParaRPr lang="en-US" b="1" dirty="0"/>
          </a:p>
          <a:p>
            <a:pPr algn="l"/>
            <a:r>
              <a:rPr lang="en-US" sz="1200" kern="1200" baseline="0" dirty="0">
                <a:solidFill>
                  <a:schemeClr val="tx1"/>
                </a:solidFill>
                <a:effectLst/>
                <a:latin typeface="+mn-lt"/>
                <a:ea typeface="+mn-ea"/>
                <a:cs typeface="+mn-cs"/>
              </a:rPr>
              <a:t>NPR</a:t>
            </a:r>
          </a:p>
          <a:p>
            <a:r>
              <a:rPr lang="en-US" sz="1200" kern="1200" baseline="0" dirty="0">
                <a:solidFill>
                  <a:schemeClr val="tx1"/>
                </a:solidFill>
                <a:effectLst/>
                <a:latin typeface="+mn-lt"/>
                <a:ea typeface="+mn-ea"/>
                <a:cs typeface="+mn-cs"/>
              </a:rPr>
              <a:t>February 21, 2022</a:t>
            </a:r>
          </a:p>
          <a:p>
            <a:r>
              <a:rPr lang="en-US" dirty="0"/>
              <a:t>https://www.npr.org/2022/02/21/1081940350/9-moments-storylines-resonated-2022-beijing-winter-olympics</a:t>
            </a:r>
            <a:br>
              <a:rPr lang="en-US" dirty="0"/>
            </a:br>
            <a:endParaRPr lang="en-US" sz="1200" kern="1200" baseline="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2</a:t>
            </a:fld>
            <a:endParaRPr lang="en-US" dirty="0"/>
          </a:p>
        </p:txBody>
      </p:sp>
    </p:spTree>
    <p:extLst>
      <p:ext uri="{BB962C8B-B14F-4D97-AF65-F5344CB8AC3E}">
        <p14:creationId xmlns:p14="http://schemas.microsoft.com/office/powerpoint/2010/main" val="1948822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Link for video: </a:t>
            </a:r>
          </a:p>
          <a:p>
            <a:r>
              <a:rPr lang="en-US" sz="1200" kern="1200" dirty="0">
                <a:solidFill>
                  <a:schemeClr val="tx1"/>
                </a:solidFill>
                <a:effectLst/>
                <a:latin typeface="+mn-lt"/>
                <a:ea typeface="+mn-ea"/>
                <a:cs typeface="+mn-cs"/>
              </a:rPr>
              <a:t>https://www.youtube.com/watch?v=uL7tJ3IcYv0</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following pieces provide analyses of </a:t>
            </a:r>
            <a:r>
              <a:rPr lang="en-US" sz="1200" kern="1200" baseline="0" dirty="0">
                <a:solidFill>
                  <a:schemeClr val="tx1"/>
                </a:solidFill>
                <a:effectLst/>
                <a:latin typeface="+mn-lt"/>
                <a:ea typeface="+mn-ea"/>
                <a:cs typeface="+mn-cs"/>
              </a:rPr>
              <a:t>[TOPIC]:</a:t>
            </a: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FrankRuhlLibre"/>
              </a:rPr>
              <a:t>The 2022 Winter Games in Beijing are the worst Olympics ever - opinion</a:t>
            </a:r>
            <a:endParaRPr lang="en-US" b="1" dirty="0"/>
          </a:p>
          <a:p>
            <a:r>
              <a:rPr lang="en-US" sz="1200" b="0" kern="1200" dirty="0">
                <a:solidFill>
                  <a:schemeClr val="tx1"/>
                </a:solidFill>
                <a:effectLst/>
                <a:latin typeface="+mn-lt"/>
                <a:ea typeface="+mn-ea"/>
                <a:cs typeface="+mn-cs"/>
              </a:rPr>
              <a:t>THE JERUSALEM POST</a:t>
            </a:r>
          </a:p>
          <a:p>
            <a:r>
              <a:rPr lang="en-US" sz="1200" b="0" kern="1200" dirty="0">
                <a:solidFill>
                  <a:schemeClr val="tx1"/>
                </a:solidFill>
                <a:effectLst/>
                <a:latin typeface="+mn-lt"/>
                <a:ea typeface="+mn-ea"/>
                <a:cs typeface="+mn-cs"/>
              </a:rPr>
              <a:t>February 21, 2022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https://www.jpost.com/opinion/article-698194</a:t>
            </a: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222222"/>
                </a:solidFill>
                <a:effectLst/>
                <a:latin typeface="Roboto" panose="02000000000000000000" pitchFamily="2" charset="0"/>
              </a:rPr>
              <a:t>NBC's Beijing Olympic ratings called a 'disaster' for network: 'I'm stunned ... There is karma in the world'</a:t>
            </a:r>
            <a:endParaRPr lang="en-US" sz="1200" b="1"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FOX NEWS</a:t>
            </a:r>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February 21, 2022</a:t>
            </a:r>
          </a:p>
          <a:p>
            <a:r>
              <a:rPr lang="en-US" b="0" i="0" dirty="0">
                <a:solidFill>
                  <a:srgbClr val="2C2C2C"/>
                </a:solidFill>
                <a:effectLst/>
                <a:latin typeface="GoodOT"/>
              </a:rPr>
              <a:t>https://www.foxnews.com/media/nbc-beijing-olympic-ratings-disaster</a:t>
            </a:r>
            <a:br>
              <a:rPr lang="en-US" b="0" i="0" dirty="0">
                <a:solidFill>
                  <a:srgbClr val="2C2C2C"/>
                </a:solidFill>
                <a:effectLst/>
                <a:latin typeface="GoodOT"/>
              </a:rPr>
            </a:br>
            <a:endParaRPr lang="en-US" b="0" i="0" dirty="0">
              <a:solidFill>
                <a:srgbClr val="121212"/>
              </a:solidFill>
              <a:effectLst/>
              <a:latin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b="1" dirty="0">
                <a:solidFill>
                  <a:srgbClr val="3E3E3E"/>
                </a:solidFill>
                <a:effectLst/>
                <a:latin typeface="Georgia" panose="02040502050405020303" pitchFamily="18" charset="0"/>
              </a:rPr>
              <a:t>Beijing 2022: The DW reporters' perspectives</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rgbClr val="444444"/>
                </a:solidFill>
                <a:effectLst/>
                <a:latin typeface="Roboto" panose="02000000000000000000" pitchFamily="2" charset="0"/>
              </a:rPr>
              <a:t>Deutsche </a:t>
            </a:r>
            <a:r>
              <a:rPr lang="en-US" b="0" dirty="0" err="1">
                <a:solidFill>
                  <a:srgbClr val="444444"/>
                </a:solidFill>
                <a:effectLst/>
                <a:latin typeface="Roboto" panose="02000000000000000000" pitchFamily="2" charset="0"/>
              </a:rPr>
              <a:t>Welle</a:t>
            </a:r>
            <a:endParaRPr lang="en-US" sz="1200" b="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February 21, 2022</a:t>
            </a:r>
          </a:p>
          <a:p>
            <a:r>
              <a:rPr lang="en-US" sz="1200" b="0" i="0" kern="1200" dirty="0">
                <a:solidFill>
                  <a:schemeClr val="tx1"/>
                </a:solidFill>
                <a:effectLst/>
                <a:latin typeface="+mn-lt"/>
                <a:ea typeface="+mn-ea"/>
                <a:cs typeface="+mn-cs"/>
              </a:rPr>
              <a:t>https://www.dw.com/en/beijing-2022-the-dw-reporters-perspectives/a-60855578</a:t>
            </a: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Droid Serif"/>
              </a:rPr>
              <a:t>Beijing Olympics will go down as China’s failed attempt to use, misuse sport for political propaganda</a:t>
            </a:r>
            <a:endParaRPr lang="en-US" b="1" i="0" dirty="0">
              <a:solidFill>
                <a:srgbClr val="000000"/>
              </a:solidFill>
              <a:effectLst/>
              <a:latin typeface="din-2014"/>
            </a:endParaRPr>
          </a:p>
          <a:p>
            <a:r>
              <a:rPr lang="en-US" dirty="0"/>
              <a:t>THE INDIAN EXPRESS</a:t>
            </a:r>
          </a:p>
          <a:p>
            <a:r>
              <a:rPr lang="en-US" dirty="0"/>
              <a:t>February 22, 2022</a:t>
            </a:r>
          </a:p>
          <a:p>
            <a:r>
              <a:rPr lang="en-US" dirty="0"/>
              <a:t>https://indianexpress.com/article/opinion/editorials/politics-not-sport-beijing-winter-olympics-china-7784491/</a:t>
            </a:r>
            <a:br>
              <a:rPr lang="en-US" dirty="0"/>
            </a:br>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3</a:t>
            </a:fld>
            <a:endParaRPr lang="en-US" dirty="0"/>
          </a:p>
        </p:txBody>
      </p:sp>
    </p:spTree>
    <p:extLst>
      <p:ext uri="{BB962C8B-B14F-4D97-AF65-F5344CB8AC3E}">
        <p14:creationId xmlns:p14="http://schemas.microsoft.com/office/powerpoint/2010/main" val="733308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b="0" i="0" baseline="0" dirty="0"/>
          </a:p>
        </p:txBody>
      </p:sp>
      <p:sp>
        <p:nvSpPr>
          <p:cNvPr id="4" name="Slide Number Placeholder 3"/>
          <p:cNvSpPr>
            <a:spLocks noGrp="1"/>
          </p:cNvSpPr>
          <p:nvPr>
            <p:ph type="sldNum" sz="quarter" idx="10"/>
          </p:nvPr>
        </p:nvSpPr>
        <p:spPr/>
        <p:txBody>
          <a:bodyPr/>
          <a:lstStyle/>
          <a:p>
            <a:fld id="{AACFB4D4-8259-430E-904B-CA15EE803691}" type="slidenum">
              <a:rPr lang="en-US" smtClean="0"/>
              <a:t>4</a:t>
            </a:fld>
            <a:endParaRPr lang="en-US" dirty="0"/>
          </a:p>
        </p:txBody>
      </p:sp>
    </p:spTree>
    <p:extLst>
      <p:ext uri="{BB962C8B-B14F-4D97-AF65-F5344CB8AC3E}">
        <p14:creationId xmlns:p14="http://schemas.microsoft.com/office/powerpoint/2010/main" val="297332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73163"/>
            <a:ext cx="54864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two most recent Olympic Games were held less than a year apart. (</a:t>
            </a:r>
            <a:r>
              <a:rPr lang="en-US" sz="1200" b="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a:t>
            </a:r>
            <a:r>
              <a:rPr lang="en-US" sz="1200" b="0" kern="1200" dirty="0">
                <a:solidFill>
                  <a:schemeClr val="tx1"/>
                </a:solidFill>
                <a:effectLst/>
                <a:latin typeface="+mn-lt"/>
                <a:ea typeface="+mn-ea"/>
                <a:cs typeface="+mn-cs"/>
              </a:rPr>
              <a:t>F</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A Chinese military commander took part in the opening ceremony. (</a:t>
            </a:r>
            <a:r>
              <a:rPr lang="en-US" sz="1200" b="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a:t>
            </a:r>
            <a:r>
              <a:rPr lang="en-US" sz="1200" b="0" kern="1200" dirty="0">
                <a:solidFill>
                  <a:schemeClr val="tx1"/>
                </a:solidFill>
                <a:effectLst/>
                <a:latin typeface="+mn-lt"/>
                <a:ea typeface="+mn-ea"/>
                <a:cs typeface="+mn-cs"/>
              </a:rPr>
              <a:t>F</a:t>
            </a:r>
            <a:r>
              <a:rPr lang="en-US" sz="120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Very few restrictions were placed on athletes or journalists at the Winter Olympics. </a:t>
            </a:r>
            <a:r>
              <a:rPr lang="en-US" sz="1200" kern="1200" dirty="0">
                <a:solidFill>
                  <a:schemeClr val="tx1"/>
                </a:solidFill>
                <a:effectLst/>
                <a:latin typeface="+mn-lt"/>
                <a:ea typeface="+mn-ea"/>
                <a:cs typeface="+mn-cs"/>
              </a:rPr>
              <a:t>(</a:t>
            </a:r>
            <a:r>
              <a:rPr lang="en-US" sz="1200" b="0"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F</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121212"/>
                </a:solidFill>
                <a:effectLst/>
              </a:rPr>
              <a:t>The Chinese government has been accused of committing genocide against which of the following?</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a. Uyghurs.</a:t>
            </a:r>
          </a:p>
          <a:p>
            <a:r>
              <a:rPr lang="en-US" sz="1200" b="0" kern="1200" dirty="0">
                <a:solidFill>
                  <a:schemeClr val="tx1"/>
                </a:solidFill>
                <a:effectLst/>
                <a:latin typeface="+mn-lt"/>
                <a:ea typeface="+mn-ea"/>
                <a:cs typeface="+mn-cs"/>
              </a:rPr>
              <a:t>b. North Koreans.</a:t>
            </a:r>
          </a:p>
          <a:p>
            <a:r>
              <a:rPr lang="en-US" sz="1200" b="0" kern="1200" dirty="0">
                <a:solidFill>
                  <a:schemeClr val="tx1"/>
                </a:solidFill>
                <a:effectLst/>
                <a:latin typeface="+mn-lt"/>
                <a:ea typeface="+mn-ea"/>
                <a:cs typeface="+mn-cs"/>
              </a:rPr>
              <a:t>c. Rohingya.</a:t>
            </a:r>
          </a:p>
          <a:p>
            <a:r>
              <a:rPr lang="en-US" sz="1200" kern="1200" dirty="0">
                <a:solidFill>
                  <a:schemeClr val="tx1"/>
                </a:solidFill>
                <a:effectLst/>
                <a:latin typeface="+mn-lt"/>
                <a:ea typeface="+mn-ea"/>
                <a:cs typeface="+mn-cs"/>
              </a:rPr>
              <a:t>d. Ukrainians.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What served as the catalyst for diplomatic boycotts of the 2022 Winter Games?</a:t>
            </a:r>
          </a:p>
          <a:p>
            <a:pPr marL="228600" indent="-228600">
              <a:buAutoNum type="alphaLcPeriod"/>
            </a:pPr>
            <a:r>
              <a:rPr lang="en-US" sz="1200" b="0" kern="1200" dirty="0">
                <a:solidFill>
                  <a:schemeClr val="tx1"/>
                </a:solidFill>
                <a:effectLst/>
                <a:latin typeface="+mn-lt"/>
                <a:ea typeface="+mn-ea"/>
                <a:cs typeface="+mn-cs"/>
              </a:rPr>
              <a:t>Invasion of Taiwan.</a:t>
            </a:r>
          </a:p>
          <a:p>
            <a:pPr marL="228600" indent="-228600">
              <a:buAutoNum type="alphaLcPeriod"/>
            </a:pPr>
            <a:r>
              <a:rPr lang="en-US" sz="1200" b="1" kern="1200" dirty="0">
                <a:solidFill>
                  <a:schemeClr val="tx1"/>
                </a:solidFill>
                <a:effectLst/>
                <a:latin typeface="+mn-lt"/>
                <a:ea typeface="+mn-ea"/>
                <a:cs typeface="+mn-cs"/>
              </a:rPr>
              <a:t>Human right abuses. </a:t>
            </a:r>
          </a:p>
          <a:p>
            <a:pPr marL="228600" indent="-228600">
              <a:buAutoNum type="alphaLcPeriod"/>
            </a:pPr>
            <a:r>
              <a:rPr lang="en-US" sz="1200" b="0" kern="1200" dirty="0">
                <a:solidFill>
                  <a:schemeClr val="tx1"/>
                </a:solidFill>
                <a:effectLst/>
                <a:latin typeface="+mn-lt"/>
                <a:ea typeface="+mn-ea"/>
                <a:cs typeface="+mn-cs"/>
              </a:rPr>
              <a:t>Trade war.</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b="0" kern="1200" dirty="0">
                <a:solidFill>
                  <a:schemeClr val="tx1"/>
                </a:solidFill>
                <a:effectLst/>
                <a:latin typeface="+mn-lt"/>
                <a:ea typeface="+mn-ea"/>
                <a:cs typeface="+mn-cs"/>
              </a:rPr>
              <a:t>Environmental racism.</a:t>
            </a:r>
          </a:p>
          <a:p>
            <a:pPr marL="0" indent="0">
              <a:buNone/>
            </a:pPr>
            <a:endParaRPr lang="en-US" sz="1200" kern="1200" dirty="0">
              <a:solidFill>
                <a:schemeClr val="tx1"/>
              </a:solidFill>
              <a:effectLst/>
              <a:latin typeface="+mn-lt"/>
              <a:ea typeface="+mn-ea"/>
              <a:cs typeface="+mn-cs"/>
            </a:endParaRPr>
          </a:p>
          <a:p>
            <a:pPr marL="0" indent="0">
              <a:buNone/>
            </a:pPr>
            <a:r>
              <a:rPr lang="en-US" sz="1200" b="0" i="0" kern="1200" baseline="0" dirty="0">
                <a:solidFill>
                  <a:schemeClr val="tx1"/>
                </a:solidFill>
                <a:effectLst/>
                <a:latin typeface="+mn-lt"/>
                <a:ea typeface="+mn-ea"/>
                <a:cs typeface="+mn-cs"/>
              </a:rPr>
              <a:t>All the following are true concerning why the 2022 Winter Olympics were a success for China</a:t>
            </a:r>
            <a:r>
              <a:rPr lang="en-US" sz="1200" kern="1200" dirty="0">
                <a:solidFill>
                  <a:schemeClr val="tx1"/>
                </a:solidFill>
                <a:effectLst/>
                <a:latin typeface="+mn-lt"/>
                <a:ea typeface="+mn-ea"/>
                <a:cs typeface="+mn-cs"/>
              </a:rPr>
              <a:t> </a:t>
            </a:r>
            <a:r>
              <a:rPr lang="en-US" sz="1200" b="1" i="1" u="sng" kern="1200" dirty="0">
                <a:solidFill>
                  <a:schemeClr val="tx1"/>
                </a:solidFill>
                <a:effectLst/>
                <a:latin typeface="+mn-lt"/>
                <a:ea typeface="+mn-ea"/>
                <a:cs typeface="+mn-cs"/>
              </a:rPr>
              <a:t>EXCEPT.</a:t>
            </a:r>
            <a:endParaRPr lang="en-US" sz="1200" kern="1200" dirty="0">
              <a:solidFill>
                <a:schemeClr val="tx1"/>
              </a:solidFill>
              <a:effectLst/>
              <a:latin typeface="+mn-lt"/>
              <a:ea typeface="+mn-ea"/>
              <a:cs typeface="+mn-cs"/>
            </a:endParaRPr>
          </a:p>
          <a:p>
            <a:pPr marL="228600" indent="-228600">
              <a:buAutoNum type="alphaLcPeriod"/>
            </a:pPr>
            <a:r>
              <a:rPr lang="en-US" sz="1200" b="0" kern="1200" dirty="0">
                <a:solidFill>
                  <a:schemeClr val="tx1"/>
                </a:solidFill>
                <a:effectLst/>
                <a:latin typeface="+mn-lt"/>
                <a:ea typeface="+mn-ea"/>
                <a:cs typeface="+mn-cs"/>
              </a:rPr>
              <a:t>They were held despite there being a pandemic.</a:t>
            </a:r>
          </a:p>
          <a:p>
            <a:pPr marL="228600" indent="-228600">
              <a:buAutoNum type="alphaLcPeriod"/>
            </a:pPr>
            <a:r>
              <a:rPr lang="en-US" sz="1200" b="0" kern="1200" dirty="0">
                <a:solidFill>
                  <a:schemeClr val="tx1"/>
                </a:solidFill>
                <a:effectLst/>
                <a:latin typeface="+mn-lt"/>
                <a:ea typeface="+mn-ea"/>
                <a:cs typeface="+mn-cs"/>
              </a:rPr>
              <a:t>They were held in spite of a diplomatic boycott.</a:t>
            </a:r>
          </a:p>
          <a:p>
            <a:pPr marL="228600" indent="-228600">
              <a:buAutoNum type="alphaLcPeriod"/>
            </a:pPr>
            <a:r>
              <a:rPr lang="en-US" sz="1200" b="1" kern="1200" dirty="0">
                <a:solidFill>
                  <a:schemeClr val="tx1"/>
                </a:solidFill>
                <a:effectLst/>
                <a:latin typeface="+mn-lt"/>
                <a:ea typeface="+mn-ea"/>
                <a:cs typeface="+mn-cs"/>
              </a:rPr>
              <a:t>Many Chinese fans were able to attend events.</a:t>
            </a:r>
          </a:p>
          <a:p>
            <a:pPr marL="228600" indent="-228600">
              <a:buAutoNum type="alphaLcPeriod"/>
            </a:pPr>
            <a:r>
              <a:rPr lang="en-US" sz="1200" b="0" kern="1200" dirty="0">
                <a:solidFill>
                  <a:schemeClr val="tx1"/>
                </a:solidFill>
                <a:effectLst/>
                <a:latin typeface="+mn-lt"/>
                <a:ea typeface="+mn-ea"/>
                <a:cs typeface="+mn-cs"/>
              </a:rPr>
              <a:t>China was able to win several medals.</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AACFB4D4-8259-430E-904B-CA15EE803691}" type="slidenum">
              <a:rPr lang="en-US" smtClean="0"/>
              <a:t>5</a:t>
            </a:fld>
            <a:endParaRPr lang="en-US" dirty="0"/>
          </a:p>
        </p:txBody>
      </p:sp>
    </p:spTree>
    <p:extLst>
      <p:ext uri="{BB962C8B-B14F-4D97-AF65-F5344CB8AC3E}">
        <p14:creationId xmlns:p14="http://schemas.microsoft.com/office/powerpoint/2010/main" val="307659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3175" y="6400800"/>
            <a:ext cx="12188825" cy="4572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pic>
        <p:nvPicPr>
          <p:cNvPr id="11" name="Picture 10"/>
          <p:cNvPicPr>
            <a:picLocks noChangeAspect="1"/>
          </p:cNvPicPr>
          <p:nvPr userDrawn="1"/>
        </p:nvPicPr>
        <p:blipFill rotWithShape="1">
          <a:blip r:embed="rId2">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l="12898" t="4028" r="26805" b="38658"/>
          <a:stretch/>
        </p:blipFill>
        <p:spPr>
          <a:xfrm>
            <a:off x="7119256" y="2171868"/>
            <a:ext cx="5068389" cy="4150556"/>
          </a:xfrm>
          <a:prstGeom prst="rect">
            <a:avLst/>
          </a:prstGeom>
          <a:effectLst/>
        </p:spPr>
      </p:pic>
      <p:sp>
        <p:nvSpPr>
          <p:cNvPr id="2" name="Title 1"/>
          <p:cNvSpPr>
            <a:spLocks noGrp="1"/>
          </p:cNvSpPr>
          <p:nvPr>
            <p:ph type="ctrTitle"/>
          </p:nvPr>
        </p:nvSpPr>
        <p:spPr>
          <a:xfrm>
            <a:off x="561701" y="704510"/>
            <a:ext cx="7167497" cy="2052175"/>
          </a:xfrm>
        </p:spPr>
        <p:txBody>
          <a:bodyPr anchor="b">
            <a:normAutofit/>
          </a:bodyPr>
          <a:lstStyle>
            <a:lvl1pPr algn="l">
              <a:lnSpc>
                <a:spcPct val="85000"/>
              </a:lnSpc>
              <a:defRPr sz="6600" spc="-5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561701" y="3204361"/>
            <a:ext cx="7167497"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14" name="Straight Connector 13"/>
          <p:cNvCxnSpPr/>
          <p:nvPr userDrawn="1"/>
        </p:nvCxnSpPr>
        <p:spPr>
          <a:xfrm flipV="1">
            <a:off x="449705" y="569626"/>
            <a:ext cx="0" cy="899410"/>
          </a:xfrm>
          <a:prstGeom prst="line">
            <a:avLst/>
          </a:prstGeom>
          <a:ln w="38100"/>
        </p:spPr>
        <p:style>
          <a:lnRef idx="1">
            <a:schemeClr val="accent5"/>
          </a:lnRef>
          <a:fillRef idx="0">
            <a:schemeClr val="accent5"/>
          </a:fillRef>
          <a:effectRef idx="0">
            <a:schemeClr val="accent5"/>
          </a:effectRef>
          <a:fontRef idx="minor">
            <a:schemeClr val="tx1"/>
          </a:fontRef>
        </p:style>
      </p:cxnSp>
      <p:cxnSp>
        <p:nvCxnSpPr>
          <p:cNvPr id="15" name="Straight Connector 14"/>
          <p:cNvCxnSpPr/>
          <p:nvPr userDrawn="1"/>
        </p:nvCxnSpPr>
        <p:spPr>
          <a:xfrm flipV="1">
            <a:off x="427644" y="574221"/>
            <a:ext cx="1583387" cy="1479"/>
          </a:xfrm>
          <a:prstGeom prst="line">
            <a:avLst/>
          </a:prstGeom>
          <a:ln w="3810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51794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622414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3637078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0879975" y="6473483"/>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796928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0736481" y="6449259"/>
            <a:ext cx="1312025" cy="365125"/>
          </a:xfrm>
          <a:prstGeom prst="rect">
            <a:avLst/>
          </a:prstGeom>
        </p:spPr>
        <p:txBody>
          <a:bodyPr/>
          <a:lstStyle/>
          <a:p>
            <a:fld id="{F2FD251E-7DF1-4C62-8D87-7777D7BC030E}"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47000"/>
                    </a14:imgEffect>
                  </a14:imgLayer>
                </a14:imgProps>
              </a:ext>
              <a:ext uri="{28A0092B-C50C-407E-A947-70E740481C1C}">
                <a14:useLocalDpi xmlns:a14="http://schemas.microsoft.com/office/drawing/2010/main" val="0"/>
              </a:ext>
            </a:extLst>
          </a:blip>
          <a:srcRect r="8852" b="28090"/>
          <a:stretch/>
        </p:blipFill>
        <p:spPr>
          <a:xfrm>
            <a:off x="9900458" y="4866712"/>
            <a:ext cx="2256998" cy="1534088"/>
          </a:xfrm>
          <a:prstGeom prst="rect">
            <a:avLst/>
          </a:prstGeom>
        </p:spPr>
      </p:pic>
    </p:spTree>
    <p:extLst>
      <p:ext uri="{BB962C8B-B14F-4D97-AF65-F5344CB8AC3E}">
        <p14:creationId xmlns:p14="http://schemas.microsoft.com/office/powerpoint/2010/main" val="865349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10879975" y="649287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483306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3835907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a:xfrm>
            <a:off x="10879975" y="649287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871270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47000"/>
                    </a14:imgEffect>
                  </a14:imgLayer>
                </a14:imgProps>
              </a:ext>
              <a:ext uri="{28A0092B-C50C-407E-A947-70E740481C1C}">
                <a14:useLocalDpi xmlns:a14="http://schemas.microsoft.com/office/drawing/2010/main" val="0"/>
              </a:ext>
            </a:extLst>
          </a:blip>
          <a:srcRect r="8852" b="8210"/>
          <a:stretch/>
        </p:blipFill>
        <p:spPr>
          <a:xfrm>
            <a:off x="10129311" y="4990009"/>
            <a:ext cx="2062689" cy="1867991"/>
          </a:xfrm>
          <a:prstGeom prst="rect">
            <a:avLst/>
          </a:prstGeom>
          <a:noFill/>
        </p:spPr>
      </p:pic>
    </p:spTree>
    <p:extLst>
      <p:ext uri="{BB962C8B-B14F-4D97-AF65-F5344CB8AC3E}">
        <p14:creationId xmlns:p14="http://schemas.microsoft.com/office/powerpoint/2010/main" val="981713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16" y="0"/>
            <a:ext cx="4050791"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lvl1pPr>
              <a:defRPr>
                <a:solidFill>
                  <a:schemeClr val="tx2"/>
                </a:solidFill>
              </a:defRPr>
            </a:lvl1pPr>
          </a:lstStyle>
          <a:p>
            <a:fld id="{F2FD251E-7DF1-4C62-8D87-7777D7BC030E}" type="slidenum">
              <a:rPr lang="en-US" smtClean="0"/>
              <a:t>‹#›</a:t>
            </a:fld>
            <a:endParaRPr lang="en-US" dirty="0"/>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25828" b="13264"/>
          <a:stretch/>
        </p:blipFill>
        <p:spPr>
          <a:xfrm>
            <a:off x="0" y="5552823"/>
            <a:ext cx="1723607" cy="1305177"/>
          </a:xfrm>
          <a:prstGeom prst="rect">
            <a:avLst/>
          </a:prstGeom>
        </p:spPr>
      </p:pic>
    </p:spTree>
    <p:extLst>
      <p:ext uri="{BB962C8B-B14F-4D97-AF65-F5344CB8AC3E}">
        <p14:creationId xmlns:p14="http://schemas.microsoft.com/office/powerpoint/2010/main" val="142606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136489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6558294"/>
            <a:ext cx="12192000" cy="299705"/>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0" y="6512576"/>
            <a:ext cx="12192001" cy="4571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2" name="Title Placeholder 1"/>
          <p:cNvSpPr>
            <a:spLocks noGrp="1"/>
          </p:cNvSpPr>
          <p:nvPr>
            <p:ph type="title"/>
          </p:nvPr>
        </p:nvSpPr>
        <p:spPr>
          <a:xfrm>
            <a:off x="1066800" y="787005"/>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66800" y="2566084"/>
            <a:ext cx="10058400" cy="3282413"/>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p:nvCxnSpPr>
        <p:spPr>
          <a:xfrm>
            <a:off x="1097280" y="239525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1" y="0"/>
            <a:ext cx="12192000" cy="605192"/>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497579" y="192518"/>
            <a:ext cx="1485900" cy="1285875"/>
          </a:xfrm>
          <a:prstGeom prst="rect">
            <a:avLst/>
          </a:prstGeom>
        </p:spPr>
      </p:pic>
      <p:sp>
        <p:nvSpPr>
          <p:cNvPr id="4" name="Slide Number Placeholder 3"/>
          <p:cNvSpPr>
            <a:spLocks noGrp="1"/>
          </p:cNvSpPr>
          <p:nvPr>
            <p:ph type="sldNum" sz="quarter" idx="4"/>
          </p:nvPr>
        </p:nvSpPr>
        <p:spPr>
          <a:xfrm>
            <a:off x="9448800" y="649287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338B4-E618-403D-936F-313F7C93500F}" type="slidenum">
              <a:rPr lang="en-US" smtClean="0"/>
              <a:t>‹#›</a:t>
            </a:fld>
            <a:endParaRPr lang="en-US" dirty="0"/>
          </a:p>
        </p:txBody>
      </p:sp>
    </p:spTree>
    <p:extLst>
      <p:ext uri="{BB962C8B-B14F-4D97-AF65-F5344CB8AC3E}">
        <p14:creationId xmlns:p14="http://schemas.microsoft.com/office/powerpoint/2010/main" val="3024006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b="1" kern="1200" spc="-50" baseline="0">
          <a:solidFill>
            <a:schemeClr val="bg2">
              <a:lumMod val="7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CQ Press </a:t>
            </a:r>
            <a:br>
              <a:rPr lang="en-US" dirty="0"/>
            </a:br>
            <a:r>
              <a:rPr lang="en-US" dirty="0"/>
              <a:t>Lecture Spark</a:t>
            </a:r>
          </a:p>
        </p:txBody>
      </p:sp>
      <p:sp>
        <p:nvSpPr>
          <p:cNvPr id="3" name="Subtitle 2"/>
          <p:cNvSpPr>
            <a:spLocks noGrp="1"/>
          </p:cNvSpPr>
          <p:nvPr>
            <p:ph type="subTitle" idx="1"/>
          </p:nvPr>
        </p:nvSpPr>
        <p:spPr/>
        <p:txBody>
          <a:bodyPr/>
          <a:lstStyle/>
          <a:p>
            <a:r>
              <a:rPr lang="en-US" sz="2000" dirty="0">
                <a:latin typeface="+mn-lt"/>
              </a:rPr>
              <a:t>February 22, 2022</a:t>
            </a:r>
          </a:p>
          <a:p>
            <a:endParaRPr lang="en-US" sz="2000" dirty="0">
              <a:latin typeface="+mn-lt"/>
            </a:endParaRPr>
          </a:p>
          <a:p>
            <a:endParaRPr lang="en-US" sz="2000" dirty="0">
              <a:latin typeface="+mn-lt"/>
            </a:endParaRPr>
          </a:p>
          <a:p>
            <a:endParaRPr lang="en-US" dirty="0">
              <a:latin typeface="+mn-lt"/>
            </a:endParaRPr>
          </a:p>
        </p:txBody>
      </p:sp>
      <p:sp>
        <p:nvSpPr>
          <p:cNvPr id="4" name="Title 1"/>
          <p:cNvSpPr txBox="1">
            <a:spLocks/>
          </p:cNvSpPr>
          <p:nvPr/>
        </p:nvSpPr>
        <p:spPr>
          <a:xfrm>
            <a:off x="561700" y="4240190"/>
            <a:ext cx="7167497" cy="2052175"/>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6600" b="1" kern="1200" spc="-50" baseline="0">
                <a:solidFill>
                  <a:schemeClr val="tx1"/>
                </a:solidFill>
                <a:latin typeface="+mj-lt"/>
                <a:ea typeface="+mj-ea"/>
                <a:cs typeface="+mj-cs"/>
              </a:defRPr>
            </a:lvl1pPr>
          </a:lstStyle>
          <a:p>
            <a:r>
              <a:rPr lang="en-US" sz="3600" b="0" i="1" dirty="0"/>
              <a:t>Connecting current events to your  International Relations classroom</a:t>
            </a:r>
            <a:endParaRPr lang="en-US" sz="3600" dirty="0"/>
          </a:p>
        </p:txBody>
      </p:sp>
    </p:spTree>
    <p:extLst>
      <p:ext uri="{BB962C8B-B14F-4D97-AF65-F5344CB8AC3E}">
        <p14:creationId xmlns:p14="http://schemas.microsoft.com/office/powerpoint/2010/main" val="342509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4" y="670561"/>
            <a:ext cx="10977346" cy="1542818"/>
          </a:xfrm>
        </p:spPr>
        <p:txBody>
          <a:bodyPr>
            <a:normAutofit/>
          </a:bodyPr>
          <a:lstStyle/>
          <a:p>
            <a:r>
              <a:rPr lang="en-US" sz="5400" b="0" dirty="0"/>
              <a:t>Controversial 2022Winter Olympics Come to an End</a:t>
            </a:r>
          </a:p>
        </p:txBody>
      </p:sp>
      <p:sp>
        <p:nvSpPr>
          <p:cNvPr id="4" name="Slide Number Placeholder 3"/>
          <p:cNvSpPr>
            <a:spLocks noGrp="1"/>
          </p:cNvSpPr>
          <p:nvPr>
            <p:ph type="sldNum" sz="quarter" idx="12"/>
          </p:nvPr>
        </p:nvSpPr>
        <p:spPr/>
        <p:txBody>
          <a:bodyPr/>
          <a:lstStyle/>
          <a:p>
            <a:fld id="{F2FD251E-7DF1-4C62-8D87-7777D7BC030E}" type="slidenum">
              <a:rPr lang="en-US" smtClean="0"/>
              <a:t>2</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26809279"/>
              </p:ext>
            </p:extLst>
          </p:nvPr>
        </p:nvGraphicFramePr>
        <p:xfrm>
          <a:off x="1076960" y="2565399"/>
          <a:ext cx="10048240" cy="5303520"/>
        </p:xfrm>
        <a:graphic>
          <a:graphicData uri="http://schemas.openxmlformats.org/drawingml/2006/table">
            <a:tbl>
              <a:tblPr firstRow="1" bandRow="1">
                <a:tableStyleId>{2D5ABB26-0587-4C30-8999-92F81FD0307C}</a:tableStyleId>
              </a:tblPr>
              <a:tblGrid>
                <a:gridCol w="5024120">
                  <a:extLst>
                    <a:ext uri="{9D8B030D-6E8A-4147-A177-3AD203B41FA5}">
                      <a16:colId xmlns:a16="http://schemas.microsoft.com/office/drawing/2014/main" val="20000"/>
                    </a:ext>
                  </a:extLst>
                </a:gridCol>
                <a:gridCol w="5024120">
                  <a:extLst>
                    <a:ext uri="{9D8B030D-6E8A-4147-A177-3AD203B41FA5}">
                      <a16:colId xmlns:a16="http://schemas.microsoft.com/office/drawing/2014/main" val="20001"/>
                    </a:ext>
                  </a:extLst>
                </a:gridCol>
              </a:tblGrid>
              <a:tr h="3908083">
                <a:tc>
                  <a:txBody>
                    <a:bodyPr/>
                    <a:lstStyle/>
                    <a:p>
                      <a:r>
                        <a:rPr lang="en-US" sz="1800" b="0" i="0" kern="1200" dirty="0">
                          <a:solidFill>
                            <a:schemeClr val="tx1"/>
                          </a:solidFill>
                          <a:effectLst/>
                          <a:latin typeface="+mn-lt"/>
                          <a:ea typeface="+mn-ea"/>
                          <a:cs typeface="+mn-cs"/>
                        </a:rPr>
                        <a:t>The 2022 Winter Olympic Games recently came to an end. The Winter Games were held in Beijing and represent the second time in six months that the Olympics have taken place - after the Summer 2020 Games in Tokyo were postponed because of the pandemic. There were several factors that made the Beijing Games controversial, such as a doping scandal involving a Russian skater and an American born skier who decided to represent China in the Games to honor her mother's homeland.</a:t>
                      </a:r>
                      <a:endParaRPr lang="en-US" sz="1800" b="0" i="0" kern="1200" baseline="0" dirty="0">
                        <a:solidFill>
                          <a:schemeClr val="tx1"/>
                        </a:solidFill>
                        <a:effectLst/>
                        <a:latin typeface="+mn-lt"/>
                        <a:ea typeface="+mn-ea"/>
                        <a:cs typeface="+mn-cs"/>
                      </a:endParaRPr>
                    </a:p>
                    <a:p>
                      <a:endParaRPr lang="en-US" sz="1800" b="1" i="0" kern="1200" baseline="0" dirty="0">
                        <a:solidFill>
                          <a:schemeClr val="tx1"/>
                        </a:solidFill>
                        <a:effectLst/>
                        <a:latin typeface="+mn-lt"/>
                        <a:ea typeface="+mn-ea"/>
                        <a:cs typeface="+mn-cs"/>
                      </a:endParaRPr>
                    </a:p>
                    <a:p>
                      <a:r>
                        <a:rPr lang="en-US" sz="1800" b="1" i="0" kern="1200" baseline="0" dirty="0">
                          <a:solidFill>
                            <a:schemeClr val="tx1"/>
                          </a:solidFill>
                          <a:effectLst/>
                          <a:latin typeface="+mn-lt"/>
                          <a:ea typeface="+mn-ea"/>
                          <a:cs typeface="+mn-cs"/>
                        </a:rPr>
                        <a:t>What actions taken by athletes made the Olympics controversial?</a:t>
                      </a:r>
                    </a:p>
                    <a:p>
                      <a:endParaRPr lang="en-US" sz="1800" b="1" i="0" kern="1200" baseline="0" dirty="0">
                        <a:solidFill>
                          <a:schemeClr val="tx1"/>
                        </a:solidFill>
                        <a:effectLst/>
                        <a:latin typeface="+mn-lt"/>
                        <a:ea typeface="+mn-ea"/>
                        <a:cs typeface="+mn-cs"/>
                      </a:endParaRPr>
                    </a:p>
                    <a:p>
                      <a:endParaRPr lang="en-US" sz="1800" b="0" i="0" kern="1200" baseline="0" dirty="0">
                        <a:solidFill>
                          <a:schemeClr val="tx1"/>
                        </a:solidFill>
                        <a:effectLst/>
                        <a:latin typeface="+mn-lt"/>
                        <a:ea typeface="+mn-ea"/>
                        <a:cs typeface="+mn-cs"/>
                      </a:endParaRPr>
                    </a:p>
                    <a:p>
                      <a:endParaRPr lang="en-US" sz="1800" b="0" i="0" kern="1200" baseline="0" dirty="0">
                        <a:solidFill>
                          <a:schemeClr val="tx1"/>
                        </a:solidFill>
                        <a:effectLst/>
                        <a:latin typeface="+mn-lt"/>
                        <a:ea typeface="+mn-ea"/>
                        <a:cs typeface="+mn-cs"/>
                      </a:endParaRPr>
                    </a:p>
                    <a:p>
                      <a:endParaRPr lang="en-US" sz="1800" b="1" i="0" kern="1200" baseline="0" dirty="0">
                        <a:solidFill>
                          <a:schemeClr val="tx1"/>
                        </a:solidFill>
                        <a:effectLst/>
                        <a:latin typeface="+mn-lt"/>
                        <a:ea typeface="+mn-ea"/>
                        <a:cs typeface="+mn-cs"/>
                      </a:endParaRPr>
                    </a:p>
                    <a:p>
                      <a:endParaRPr lang="en-US" sz="1800" b="1" i="0" kern="1200" baseline="0" dirty="0">
                        <a:solidFill>
                          <a:schemeClr val="tx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41644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2" y="780107"/>
            <a:ext cx="10903764" cy="1542818"/>
          </a:xfrm>
        </p:spPr>
        <p:txBody>
          <a:bodyPr>
            <a:normAutofit/>
          </a:bodyPr>
          <a:lstStyle/>
          <a:p>
            <a:r>
              <a:rPr lang="en-US" sz="5400" b="0" dirty="0"/>
              <a:t>Controversial 2022Winter Olympics Come to an End</a:t>
            </a:r>
          </a:p>
        </p:txBody>
      </p:sp>
      <p:sp>
        <p:nvSpPr>
          <p:cNvPr id="4" name="Slide Number Placeholder 3"/>
          <p:cNvSpPr>
            <a:spLocks noGrp="1"/>
          </p:cNvSpPr>
          <p:nvPr>
            <p:ph type="sldNum" sz="quarter" idx="12"/>
          </p:nvPr>
        </p:nvSpPr>
        <p:spPr/>
        <p:txBody>
          <a:bodyPr/>
          <a:lstStyle/>
          <a:p>
            <a:fld id="{F2FD251E-7DF1-4C62-8D87-7777D7BC030E}" type="slidenum">
              <a:rPr lang="en-US" smtClean="0"/>
              <a:t>3</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21394854"/>
              </p:ext>
            </p:extLst>
          </p:nvPr>
        </p:nvGraphicFramePr>
        <p:xfrm>
          <a:off x="1110343" y="2565399"/>
          <a:ext cx="10014858" cy="4206240"/>
        </p:xfrm>
        <a:graphic>
          <a:graphicData uri="http://schemas.openxmlformats.org/drawingml/2006/table">
            <a:tbl>
              <a:tblPr firstRow="1" bandRow="1">
                <a:tableStyleId>{2D5ABB26-0587-4C30-8999-92F81FD0307C}</a:tableStyleId>
              </a:tblPr>
              <a:tblGrid>
                <a:gridCol w="5007429">
                  <a:extLst>
                    <a:ext uri="{9D8B030D-6E8A-4147-A177-3AD203B41FA5}">
                      <a16:colId xmlns:a16="http://schemas.microsoft.com/office/drawing/2014/main" val="20000"/>
                    </a:ext>
                  </a:extLst>
                </a:gridCol>
                <a:gridCol w="5007429">
                  <a:extLst>
                    <a:ext uri="{9D8B030D-6E8A-4147-A177-3AD203B41FA5}">
                      <a16:colId xmlns:a16="http://schemas.microsoft.com/office/drawing/2014/main" val="20001"/>
                    </a:ext>
                  </a:extLst>
                </a:gridCol>
              </a:tblGrid>
              <a:tr h="3908083">
                <a:tc>
                  <a:txBody>
                    <a:bodyPr/>
                    <a:lstStyle/>
                    <a:p>
                      <a:r>
                        <a:rPr lang="en-US" sz="1800" b="0" i="0" kern="1200" dirty="0">
                          <a:solidFill>
                            <a:schemeClr val="tx1"/>
                          </a:solidFill>
                          <a:effectLst/>
                          <a:latin typeface="+mn-lt"/>
                          <a:ea typeface="+mn-ea"/>
                          <a:cs typeface="+mn-cs"/>
                        </a:rPr>
                        <a:t>Beyond the world of sport, the Winter Games were contentious because of the host nations dubious record on human rights. China has been accused of genocide against its own people – the Uyghurs - and as a result some countries held a diplomatic boycott of the games. The authoritarian Chinese government went to great lengths to flex its political muscle and silence critics on the international stage. This included showcasing during the opening ceremony a Uyghur athlete along with a Chinese military commander who was involved in a border clash with India.       </a:t>
                      </a:r>
                      <a:endParaRPr lang="en-US" sz="1800" b="1"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kern="1200" baseline="0" dirty="0">
                          <a:solidFill>
                            <a:schemeClr val="tx1"/>
                          </a:solidFill>
                          <a:effectLst/>
                          <a:latin typeface="+mn-lt"/>
                          <a:ea typeface="+mn-ea"/>
                          <a:cs typeface="+mn-cs"/>
                        </a:rPr>
                        <a:t>How did China flex its political muscle and silence critics on the international stage?</a:t>
                      </a:r>
                    </a:p>
                    <a:p>
                      <a:endParaRPr lang="en-US" sz="1800" b="1" i="0" kern="1200" baseline="0" dirty="0">
                        <a:solidFill>
                          <a:schemeClr val="tx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957933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Background and Key Concepts</a:t>
            </a:r>
          </a:p>
        </p:txBody>
      </p:sp>
      <p:sp>
        <p:nvSpPr>
          <p:cNvPr id="4" name="Slide Number Placeholder 3"/>
          <p:cNvSpPr>
            <a:spLocks noGrp="1"/>
          </p:cNvSpPr>
          <p:nvPr>
            <p:ph type="sldNum" sz="quarter" idx="12"/>
          </p:nvPr>
        </p:nvSpPr>
        <p:spPr/>
        <p:txBody>
          <a:bodyPr/>
          <a:lstStyle/>
          <a:p>
            <a:fld id="{F2FD251E-7DF1-4C62-8D87-7777D7BC030E}" type="slidenum">
              <a:rPr lang="en-US" smtClean="0"/>
              <a:t>4</a:t>
            </a:fld>
            <a:endParaRPr lang="en-US" dirty="0"/>
          </a:p>
        </p:txBody>
      </p:sp>
      <p:sp>
        <p:nvSpPr>
          <p:cNvPr id="3" name="TextBox 2"/>
          <p:cNvSpPr txBox="1"/>
          <p:nvPr/>
        </p:nvSpPr>
        <p:spPr>
          <a:xfrm>
            <a:off x="1085126" y="2785312"/>
            <a:ext cx="10021747" cy="3970318"/>
          </a:xfrm>
          <a:prstGeom prst="rect">
            <a:avLst/>
          </a:prstGeom>
          <a:noFill/>
        </p:spPr>
        <p:txBody>
          <a:bodyPr wrap="square" rtlCol="0">
            <a:spAutoFit/>
          </a:bodyPr>
          <a:lstStyle/>
          <a:p>
            <a:pPr marL="285750" indent="-285750">
              <a:buFont typeface="Arial" charset="0"/>
              <a:buChar char="•"/>
            </a:pPr>
            <a:r>
              <a:rPr lang="en-US" dirty="0">
                <a:solidFill>
                  <a:srgbClr val="121212"/>
                </a:solidFill>
              </a:rPr>
              <a:t>The 2022 Winter Olympics recently concluded in Beijing. The Winter Games were engulfed in controversy from the onset whether it be the athletes themselves or the politics surrounding the games. The games were devoid of protest by those seeking to call attention to China’s  human rights abuses because of strict authoritarian measures implemented by the communist regime. Constraints on social media and a heavy security presence resulted in few instances of dissent.</a:t>
            </a:r>
          </a:p>
          <a:p>
            <a:pPr marL="285750" indent="-285750">
              <a:buFont typeface="Arial" charset="0"/>
              <a:buChar char="•"/>
            </a:pPr>
            <a:r>
              <a:rPr lang="en-US" dirty="0">
                <a:solidFill>
                  <a:srgbClr val="121212"/>
                </a:solidFill>
              </a:rPr>
              <a:t>The games were also defined by the pandemic and the corresponding restrictions the Chinese government put into place in order to stop the spread of COVID-19. This meant athletes and journalists essentially were kept in a bubble, separate from the general population even though there were some spectators at sporting events. </a:t>
            </a:r>
          </a:p>
          <a:p>
            <a:pPr marL="285750" indent="-285750">
              <a:buFont typeface="Arial" charset="0"/>
              <a:buChar char="•"/>
            </a:pPr>
            <a:r>
              <a:rPr lang="en-US" dirty="0">
                <a:solidFill>
                  <a:srgbClr val="121212"/>
                </a:solidFill>
              </a:rPr>
              <a:t>The 2022 Winter Olympic Games appear to have been a success for China. The host country and its athletes can take solace in the fact that they were not only able to hold the 2022 Winter Olympics during the midst of a pandemic and diplomatic boycott, but also do very well in the medal count.</a:t>
            </a:r>
            <a:br>
              <a:rPr lang="en-US" dirty="0">
                <a:solidFill>
                  <a:srgbClr val="121212"/>
                </a:solidFill>
              </a:rPr>
            </a:br>
            <a:endParaRPr lang="en-US" dirty="0"/>
          </a:p>
          <a:p>
            <a:pPr marL="285750" indent="-285750">
              <a:buFont typeface="Arial" charset="0"/>
              <a:buChar char="•"/>
            </a:pPr>
            <a:endParaRPr lang="en-US" dirty="0"/>
          </a:p>
        </p:txBody>
      </p:sp>
    </p:spTree>
    <p:extLst>
      <p:ext uri="{BB962C8B-B14F-4D97-AF65-F5344CB8AC3E}">
        <p14:creationId xmlns:p14="http://schemas.microsoft.com/office/powerpoint/2010/main" val="1109344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Assessment</a:t>
            </a:r>
          </a:p>
        </p:txBody>
      </p:sp>
      <p:sp>
        <p:nvSpPr>
          <p:cNvPr id="3" name="Content Placeholder 2"/>
          <p:cNvSpPr>
            <a:spLocks noGrp="1"/>
          </p:cNvSpPr>
          <p:nvPr>
            <p:ph idx="1"/>
          </p:nvPr>
        </p:nvSpPr>
        <p:spPr/>
        <p:txBody>
          <a:bodyPr>
            <a:normAutofit/>
          </a:bodyPr>
          <a:lstStyle/>
          <a:p>
            <a:r>
              <a:rPr lang="en-US" b="1" dirty="0">
                <a:solidFill>
                  <a:schemeClr val="tx1"/>
                </a:solidFill>
                <a:cs typeface="Arial" panose="020B0604020202020204" pitchFamily="34" charset="0"/>
              </a:rPr>
              <a:t>Writing: </a:t>
            </a:r>
            <a:r>
              <a:rPr lang="en-US" dirty="0">
                <a:solidFill>
                  <a:schemeClr val="tx1"/>
                </a:solidFill>
                <a:cs typeface="Arial" panose="020B0604020202020204" pitchFamily="34" charset="0"/>
              </a:rPr>
              <a:t>Why were the 2022 Winter Olympics controversial?</a:t>
            </a:r>
          </a:p>
          <a:p>
            <a:r>
              <a:rPr lang="en-US" b="1" dirty="0">
                <a:solidFill>
                  <a:schemeClr val="tx1"/>
                </a:solidFill>
                <a:cs typeface="Arial" panose="020B0604020202020204" pitchFamily="34" charset="0"/>
              </a:rPr>
              <a:t>Debate:</a:t>
            </a:r>
            <a:r>
              <a:rPr lang="en-US" dirty="0">
                <a:solidFill>
                  <a:schemeClr val="tx1"/>
                </a:solidFill>
                <a:cs typeface="Arial" panose="020B0604020202020204" pitchFamily="34" charset="0"/>
              </a:rPr>
              <a:t> What would have been best way to draw attention to China’s human rights violations during the Olympics?</a:t>
            </a:r>
          </a:p>
          <a:p>
            <a:r>
              <a:rPr lang="en-US" b="1" dirty="0">
                <a:solidFill>
                  <a:schemeClr val="tx1"/>
                </a:solidFill>
                <a:cs typeface="Arial" panose="020B0604020202020204" pitchFamily="34" charset="0"/>
              </a:rPr>
              <a:t>Poll:</a:t>
            </a:r>
            <a:r>
              <a:rPr lang="en-US" dirty="0">
                <a:solidFill>
                  <a:schemeClr val="tx1"/>
                </a:solidFill>
                <a:cs typeface="Arial" panose="020B0604020202020204" pitchFamily="34" charset="0"/>
              </a:rPr>
              <a:t> Should countries that engage in human rights abuses get to hold the Olympics?</a:t>
            </a:r>
          </a:p>
          <a:p>
            <a:r>
              <a:rPr lang="en-US" b="1" dirty="0">
                <a:solidFill>
                  <a:schemeClr val="tx1"/>
                </a:solidFill>
                <a:cs typeface="Arial" panose="020B0604020202020204" pitchFamily="34" charset="0"/>
              </a:rPr>
              <a:t>Short Answer:</a:t>
            </a:r>
            <a:r>
              <a:rPr lang="en-US" dirty="0">
                <a:solidFill>
                  <a:schemeClr val="tx1"/>
                </a:solidFill>
                <a:cs typeface="Arial" panose="020B0604020202020204" pitchFamily="34" charset="0"/>
              </a:rPr>
              <a:t> What is the significance of China holding the 2022 Winter Olympics?</a:t>
            </a:r>
          </a:p>
        </p:txBody>
      </p:sp>
      <p:sp>
        <p:nvSpPr>
          <p:cNvPr id="4" name="Slide Number Placeholder 3"/>
          <p:cNvSpPr>
            <a:spLocks noGrp="1"/>
          </p:cNvSpPr>
          <p:nvPr>
            <p:ph type="sldNum" sz="quarter" idx="12"/>
          </p:nvPr>
        </p:nvSpPr>
        <p:spPr/>
        <p:txBody>
          <a:bodyPr/>
          <a:lstStyle/>
          <a:p>
            <a:fld id="{F2FD251E-7DF1-4C62-8D87-7777D7BC030E}" type="slidenum">
              <a:rPr lang="en-US" smtClean="0"/>
              <a:t>5</a:t>
            </a:fld>
            <a:endParaRPr lang="en-US" dirty="0"/>
          </a:p>
        </p:txBody>
      </p:sp>
    </p:spTree>
    <p:extLst>
      <p:ext uri="{BB962C8B-B14F-4D97-AF65-F5344CB8AC3E}">
        <p14:creationId xmlns:p14="http://schemas.microsoft.com/office/powerpoint/2010/main" val="4096844131"/>
      </p:ext>
    </p:extLst>
  </p:cSld>
  <p:clrMapOvr>
    <a:masterClrMapping/>
  </p:clrMapOvr>
</p:sld>
</file>

<file path=ppt/theme/theme1.xml><?xml version="1.0" encoding="utf-8"?>
<a:theme xmlns:a="http://schemas.openxmlformats.org/drawingml/2006/main" name="Retrospect">
  <a:themeElements>
    <a:clrScheme name="CQ Press">
      <a:dk1>
        <a:srgbClr val="4B545D"/>
      </a:dk1>
      <a:lt1>
        <a:sysClr val="window" lastClr="FFFFFF"/>
      </a:lt1>
      <a:dk2>
        <a:srgbClr val="FBAD19"/>
      </a:dk2>
      <a:lt2>
        <a:srgbClr val="65707C"/>
      </a:lt2>
      <a:accent1>
        <a:srgbClr val="FBAD19"/>
      </a:accent1>
      <a:accent2>
        <a:srgbClr val="65707C"/>
      </a:accent2>
      <a:accent3>
        <a:srgbClr val="FBAD19"/>
      </a:accent3>
      <a:accent4>
        <a:srgbClr val="A0A9B2"/>
      </a:accent4>
      <a:accent5>
        <a:srgbClr val="FBAD19"/>
      </a:accent5>
      <a:accent6>
        <a:srgbClr val="65707C"/>
      </a:accent6>
      <a:hlink>
        <a:srgbClr val="7B7B7B"/>
      </a:hlink>
      <a:folHlink>
        <a:srgbClr val="FFD965"/>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25855</TotalTime>
  <Words>961</Words>
  <Application>Microsoft Office PowerPoint</Application>
  <PresentationFormat>Widescreen</PresentationFormat>
  <Paragraphs>97</Paragraphs>
  <Slides>5</Slides>
  <Notes>5</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5</vt:i4>
      </vt:variant>
    </vt:vector>
  </HeadingPairs>
  <TitlesOfParts>
    <vt:vector size="19" baseType="lpstr">
      <vt:lpstr>Arial</vt:lpstr>
      <vt:lpstr>Calibri</vt:lpstr>
      <vt:lpstr>Corbel</vt:lpstr>
      <vt:lpstr>din-2014</vt:lpstr>
      <vt:lpstr>Droid Serif</vt:lpstr>
      <vt:lpstr>FrankRuhlLibre</vt:lpstr>
      <vt:lpstr>Georgia</vt:lpstr>
      <vt:lpstr>GoodOT</vt:lpstr>
      <vt:lpstr>Gotham SSm</vt:lpstr>
      <vt:lpstr>Graphik Web</vt:lpstr>
      <vt:lpstr>ReithSerif</vt:lpstr>
      <vt:lpstr>Roboto</vt:lpstr>
      <vt:lpstr>Times New Roman</vt:lpstr>
      <vt:lpstr>Retrospect</vt:lpstr>
      <vt:lpstr>CQ Press  Lecture Spark</vt:lpstr>
      <vt:lpstr>Controversial 2022Winter Olympics Come to an End</vt:lpstr>
      <vt:lpstr>Controversial 2022Winter Olympics Come to an End</vt:lpstr>
      <vt:lpstr>Background and Key Concepts</vt:lpstr>
      <vt:lpstr>Assessment</vt:lpstr>
    </vt:vector>
  </TitlesOfParts>
  <Company>SAGE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Greenan</dc:creator>
  <cp:lastModifiedBy>Enawamre Ogar</cp:lastModifiedBy>
  <cp:revision>756</cp:revision>
  <cp:lastPrinted>2018-02-19T15:16:09Z</cp:lastPrinted>
  <dcterms:created xsi:type="dcterms:W3CDTF">2017-10-25T15:00:07Z</dcterms:created>
  <dcterms:modified xsi:type="dcterms:W3CDTF">2022-02-22T17:52:52Z</dcterms:modified>
</cp:coreProperties>
</file>