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webextensions/webextension1.xml" ContentType="application/vnd.ms-office.webextension+xml"/>
  <Override PartName="/ppt/notesSlides/notesSlide3.xml" ContentType="application/vnd.openxmlformats-officedocument.presentationml.notesSlide+xml"/>
  <Override PartName="/ppt/webextensions/webextension2.xml" ContentType="application/vnd.ms-office.webextension+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7"/>
  </p:notesMasterIdLst>
  <p:sldIdLst>
    <p:sldId id="256" r:id="rId2"/>
    <p:sldId id="257" r:id="rId3"/>
    <p:sldId id="260" r:id="rId4"/>
    <p:sldId id="262" r:id="rId5"/>
    <p:sldId id="261"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6DD15776-09C7-45C0-A185-DCBD79BC308C}">
          <p14:sldIdLst>
            <p14:sldId id="256"/>
            <p14:sldId id="257"/>
            <p14:sldId id="260"/>
            <p14:sldId id="262"/>
            <p14:sldId id="261"/>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855" autoAdjust="0"/>
    <p:restoredTop sz="71091" autoAdjust="0"/>
  </p:normalViewPr>
  <p:slideViewPr>
    <p:cSldViewPr snapToGrid="0">
      <p:cViewPr varScale="1">
        <p:scale>
          <a:sx n="85" d="100"/>
          <a:sy n="85" d="100"/>
        </p:scale>
        <p:origin x="852" y="9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p:scale>
          <a:sx n="97" d="100"/>
          <a:sy n="97" d="100"/>
        </p:scale>
        <p:origin x="2256" y="-53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EA2A24-EAFC-4085-836A-56A292881409}" type="datetimeFigureOut">
              <a:rPr lang="en-US" smtClean="0"/>
              <a:t>2/1/2018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CFB4D4-8259-430E-904B-CA15EE803691}" type="slidenum">
              <a:rPr lang="en-US" smtClean="0"/>
              <a:t>‹#›</a:t>
            </a:fld>
            <a:endParaRPr lang="en-US" dirty="0"/>
          </a:p>
        </p:txBody>
      </p:sp>
    </p:spTree>
    <p:extLst>
      <p:ext uri="{BB962C8B-B14F-4D97-AF65-F5344CB8AC3E}">
        <p14:creationId xmlns:p14="http://schemas.microsoft.com/office/powerpoint/2010/main" val="26841559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bbc.com/news/world-us-canada-39698546" TargetMode="External"/><Relationship Id="rId2" Type="http://schemas.openxmlformats.org/officeDocument/2006/relationships/slide" Target="../slides/slide2.xml"/><Relationship Id="rId1" Type="http://schemas.openxmlformats.org/officeDocument/2006/relationships/notesMaster" Target="../notesMasters/notesMaster1.xml"/><Relationship Id="rId4" Type="http://schemas.openxmlformats.org/officeDocument/2006/relationships/hyperlink" Target="http://www.cnn.com/2018/01/17/politics/what-happens-government-shutdown-explainer-congress-budget/index.html" TargetMode="Externa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politico.com/story/2013/10/government-shutdowns-in-us-history-should-founders-share-blame-097652" TargetMode="External"/><Relationship Id="rId2" Type="http://schemas.openxmlformats.org/officeDocument/2006/relationships/slide" Target="../slides/slide3.xml"/><Relationship Id="rId1" Type="http://schemas.openxmlformats.org/officeDocument/2006/relationships/notesMaster" Target="../notesMasters/notesMaster1.xml"/><Relationship Id="rId4" Type="http://schemas.openxmlformats.org/officeDocument/2006/relationships/hyperlink" Target="https://www.npr.org/2018/01/18/578956936/the-history-of-government-shutdowns-in-the-u-s" TargetMode="Externa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cnn.com/2018/01/23/politics/shutdown-schumer-analysis/index.html" TargetMode="External"/><Relationship Id="rId7" Type="http://schemas.openxmlformats.org/officeDocument/2006/relationships/hyperlink" Target="http://www.foxnews.com/opinion/2018/01/24/newt-gingrich-schumer-shutdown-turns-into-schumer-surrender.html" TargetMode="External"/><Relationship Id="rId2" Type="http://schemas.openxmlformats.org/officeDocument/2006/relationships/slide" Target="../slides/slide4.xml"/><Relationship Id="rId1" Type="http://schemas.openxmlformats.org/officeDocument/2006/relationships/notesMaster" Target="../notesMasters/notesMaster1.xml"/><Relationship Id="rId6" Type="http://schemas.openxmlformats.org/officeDocument/2006/relationships/hyperlink" Target="https://www.nbcnews.com/politics/politics-news/poll-democrats-trump-blame-government-shutdown-n840246" TargetMode="External"/><Relationship Id="rId5" Type="http://schemas.openxmlformats.org/officeDocument/2006/relationships/hyperlink" Target="https://www.politico.com/story/2018/01/22/government-shutdown-blame-trump-republicans-democrats-357357" TargetMode="External"/><Relationship Id="rId4" Type="http://schemas.openxmlformats.org/officeDocument/2006/relationships/hyperlink" Target="https://www.politico.com/story/2018/01/22/government-shutdown-deal-liberals-angry-357268"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CFB4D4-8259-430E-904B-CA15EE803691}" type="slidenum">
              <a:rPr lang="en-US" smtClean="0"/>
              <a:t>1</a:t>
            </a:fld>
            <a:endParaRPr lang="en-US" dirty="0"/>
          </a:p>
        </p:txBody>
      </p:sp>
    </p:spTree>
    <p:extLst>
      <p:ext uri="{BB962C8B-B14F-4D97-AF65-F5344CB8AC3E}">
        <p14:creationId xmlns:p14="http://schemas.microsoft.com/office/powerpoint/2010/main" val="4453416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rtl="0">
              <a:buFont typeface="Arial" panose="020B0604020202020204" pitchFamily="34" charset="0"/>
              <a:buChar char="•"/>
            </a:pPr>
            <a:r>
              <a:rPr lang="en-US" sz="1200" b="0" i="0" u="none" strike="noStrike" kern="1200" dirty="0" smtClean="0">
                <a:solidFill>
                  <a:schemeClr val="tx1"/>
                </a:solidFill>
                <a:effectLst/>
                <a:latin typeface="+mn-lt"/>
                <a:ea typeface="+mn-ea"/>
                <a:cs typeface="+mn-cs"/>
              </a:rPr>
              <a:t>Video</a:t>
            </a:r>
            <a:r>
              <a:rPr lang="en-US" sz="1200" b="0" i="0" u="none" strike="noStrike" kern="1200" baseline="0" dirty="0" smtClean="0">
                <a:solidFill>
                  <a:schemeClr val="tx1"/>
                </a:solidFill>
                <a:effectLst/>
                <a:latin typeface="+mn-lt"/>
                <a:ea typeface="+mn-ea"/>
                <a:cs typeface="+mn-cs"/>
              </a:rPr>
              <a:t> is from CBS News on January 19, 2018 and offers a brief summary of the events leading to a shutdown in January. </a:t>
            </a:r>
            <a:endParaRPr lang="en-US" sz="1200" b="0" i="0" u="none" strike="noStrike" kern="1200" dirty="0" smtClean="0">
              <a:solidFill>
                <a:schemeClr val="tx1"/>
              </a:solidFill>
              <a:effectLst/>
              <a:latin typeface="+mn-lt"/>
              <a:ea typeface="+mn-ea"/>
              <a:cs typeface="+mn-cs"/>
            </a:endParaRPr>
          </a:p>
          <a:p>
            <a:pPr marL="171450" indent="-171450" rtl="0">
              <a:buFont typeface="Arial" panose="020B0604020202020204" pitchFamily="34" charset="0"/>
              <a:buChar char="•"/>
            </a:pPr>
            <a:r>
              <a:rPr lang="en-US" sz="1200" b="0" i="0" u="none" strike="noStrike" kern="1200" dirty="0" smtClean="0">
                <a:solidFill>
                  <a:schemeClr val="tx1"/>
                </a:solidFill>
                <a:effectLst/>
                <a:latin typeface="+mn-lt"/>
                <a:ea typeface="+mn-ea"/>
                <a:cs typeface="+mn-cs"/>
              </a:rPr>
              <a:t>The following will</a:t>
            </a:r>
            <a:r>
              <a:rPr lang="en-US" sz="1200" b="0" i="0" u="none" strike="noStrike" kern="1200" baseline="0" dirty="0" smtClean="0">
                <a:solidFill>
                  <a:schemeClr val="tx1"/>
                </a:solidFill>
                <a:effectLst/>
                <a:latin typeface="+mn-lt"/>
                <a:ea typeface="+mn-ea"/>
                <a:cs typeface="+mn-cs"/>
              </a:rPr>
              <a:t> help answer the questions: </a:t>
            </a:r>
            <a:r>
              <a:rPr lang="en-US" sz="1200" b="0" i="0" u="none" strike="noStrike" kern="1200" dirty="0" smtClean="0">
                <a:solidFill>
                  <a:schemeClr val="tx1"/>
                </a:solidFill>
                <a:effectLst/>
                <a:latin typeface="+mn-lt"/>
                <a:ea typeface="+mn-ea"/>
                <a:cs typeface="+mn-cs"/>
              </a:rPr>
              <a:t>What is a shutdown and, objectively, why did it happened?</a:t>
            </a:r>
          </a:p>
          <a:p>
            <a:pPr rtl="0"/>
            <a:endParaRPr lang="en-US" b="0" dirty="0" smtClean="0">
              <a:effectLst/>
            </a:endParaRPr>
          </a:p>
          <a:p>
            <a:pPr rtl="0"/>
            <a:r>
              <a:rPr lang="en-US" sz="1200" b="1" i="0" u="none" strike="noStrike" kern="1200" dirty="0" smtClean="0">
                <a:solidFill>
                  <a:schemeClr val="tx1"/>
                </a:solidFill>
                <a:effectLst/>
                <a:latin typeface="+mn-lt"/>
                <a:ea typeface="+mn-ea"/>
                <a:cs typeface="+mn-cs"/>
              </a:rPr>
              <a:t>“US government shutdown: How did we get here?”</a:t>
            </a:r>
            <a:endParaRPr lang="en-US" b="1" dirty="0" smtClean="0">
              <a:effectLst/>
            </a:endParaRPr>
          </a:p>
          <a:p>
            <a:pPr rtl="0"/>
            <a:r>
              <a:rPr lang="en-US" sz="1200" b="0" i="0" u="none" strike="noStrike" kern="1200" dirty="0" smtClean="0">
                <a:solidFill>
                  <a:schemeClr val="tx1"/>
                </a:solidFill>
                <a:effectLst/>
                <a:latin typeface="+mn-lt"/>
                <a:ea typeface="+mn-ea"/>
                <a:cs typeface="+mn-cs"/>
              </a:rPr>
              <a:t>BBC News: US and Canada</a:t>
            </a:r>
            <a:br>
              <a:rPr lang="en-US" sz="1200" b="0" i="0" u="none" strike="noStrike" kern="1200" dirty="0" smtClean="0">
                <a:solidFill>
                  <a:schemeClr val="tx1"/>
                </a:solidFill>
                <a:effectLst/>
                <a:latin typeface="+mn-lt"/>
                <a:ea typeface="+mn-ea"/>
                <a:cs typeface="+mn-cs"/>
              </a:rPr>
            </a:br>
            <a:r>
              <a:rPr lang="en-US" sz="1200" b="0" i="0" u="none" strike="noStrike" kern="1200" dirty="0" smtClean="0">
                <a:solidFill>
                  <a:schemeClr val="tx1"/>
                </a:solidFill>
                <a:effectLst/>
                <a:latin typeface="+mn-lt"/>
                <a:ea typeface="+mn-ea"/>
                <a:cs typeface="+mn-cs"/>
              </a:rPr>
              <a:t>22 January 2018</a:t>
            </a:r>
            <a:endParaRPr lang="en-US" b="0" dirty="0" smtClean="0">
              <a:effectLst/>
            </a:endParaRPr>
          </a:p>
          <a:p>
            <a:pPr rtl="0"/>
            <a:r>
              <a:rPr lang="en-US" sz="1200" b="0" i="0" u="sng" strike="noStrike" kern="1200" dirty="0" smtClean="0">
                <a:solidFill>
                  <a:schemeClr val="tx1"/>
                </a:solidFill>
                <a:effectLst/>
                <a:latin typeface="+mn-lt"/>
                <a:ea typeface="+mn-ea"/>
                <a:cs typeface="+mn-cs"/>
                <a:hlinkClick r:id="rId3"/>
              </a:rPr>
              <a:t>http://www.bbc.com/news/world-us-canada-39698546</a:t>
            </a:r>
            <a:endParaRPr lang="en-US" sz="1200" b="0" i="0" u="sng" strike="noStrike" kern="1200" dirty="0" smtClean="0">
              <a:solidFill>
                <a:schemeClr val="tx1"/>
              </a:solidFill>
              <a:effectLst/>
              <a:latin typeface="+mn-lt"/>
              <a:ea typeface="+mn-ea"/>
              <a:cs typeface="+mn-cs"/>
            </a:endParaRPr>
          </a:p>
          <a:p>
            <a:pPr rtl="0"/>
            <a:endParaRPr lang="en-US" sz="1200" b="0" i="0" u="sng" strike="noStrike" kern="1200" dirty="0" smtClean="0">
              <a:solidFill>
                <a:schemeClr val="tx1"/>
              </a:solidFill>
              <a:effectLst/>
              <a:latin typeface="+mn-lt"/>
              <a:ea typeface="+mn-ea"/>
              <a:cs typeface="+mn-cs"/>
            </a:endParaRPr>
          </a:p>
          <a:p>
            <a:pPr rtl="0"/>
            <a:r>
              <a:rPr lang="en-US" sz="1200" b="1" i="0" u="none" strike="noStrike" kern="1200" dirty="0" smtClean="0">
                <a:solidFill>
                  <a:schemeClr val="tx1"/>
                </a:solidFill>
                <a:effectLst/>
                <a:latin typeface="+mn-lt"/>
                <a:ea typeface="+mn-ea"/>
                <a:cs typeface="+mn-cs"/>
              </a:rPr>
              <a:t>“This Is What Happens During a US Government Shutdown”</a:t>
            </a:r>
            <a:r>
              <a:rPr lang="en-US" sz="1200" b="0" i="0" u="none" strike="noStrike" kern="1200" dirty="0" smtClean="0">
                <a:solidFill>
                  <a:schemeClr val="tx1"/>
                </a:solidFill>
                <a:effectLst/>
                <a:latin typeface="+mn-lt"/>
                <a:ea typeface="+mn-ea"/>
                <a:cs typeface="+mn-cs"/>
              </a:rPr>
              <a:t/>
            </a:r>
            <a:br>
              <a:rPr lang="en-US" sz="1200" b="0" i="0" u="none" strike="noStrike" kern="1200" dirty="0" smtClean="0">
                <a:solidFill>
                  <a:schemeClr val="tx1"/>
                </a:solidFill>
                <a:effectLst/>
                <a:latin typeface="+mn-lt"/>
                <a:ea typeface="+mn-ea"/>
                <a:cs typeface="+mn-cs"/>
              </a:rPr>
            </a:br>
            <a:r>
              <a:rPr lang="en-US" sz="1200" b="0" i="0" u="none" strike="noStrike" kern="1200" dirty="0" smtClean="0">
                <a:solidFill>
                  <a:schemeClr val="tx1"/>
                </a:solidFill>
                <a:effectLst/>
                <a:latin typeface="+mn-lt"/>
                <a:ea typeface="+mn-ea"/>
                <a:cs typeface="+mn-cs"/>
              </a:rPr>
              <a:t>By Daniella Diaz</a:t>
            </a:r>
            <a:endParaRPr lang="en-US" b="0" dirty="0" smtClean="0">
              <a:effectLst/>
            </a:endParaRPr>
          </a:p>
          <a:p>
            <a:pPr rtl="0"/>
            <a:r>
              <a:rPr lang="en-US" sz="1200" b="0" i="0" u="none" strike="noStrike" kern="1200" dirty="0" smtClean="0">
                <a:solidFill>
                  <a:schemeClr val="tx1"/>
                </a:solidFill>
                <a:effectLst/>
                <a:latin typeface="+mn-lt"/>
                <a:ea typeface="+mn-ea"/>
                <a:cs typeface="+mn-cs"/>
              </a:rPr>
              <a:t>CNN</a:t>
            </a:r>
            <a:br>
              <a:rPr lang="en-US" sz="1200" b="0" i="0" u="none" strike="noStrike" kern="1200" dirty="0" smtClean="0">
                <a:solidFill>
                  <a:schemeClr val="tx1"/>
                </a:solidFill>
                <a:effectLst/>
                <a:latin typeface="+mn-lt"/>
                <a:ea typeface="+mn-ea"/>
                <a:cs typeface="+mn-cs"/>
              </a:rPr>
            </a:br>
            <a:r>
              <a:rPr lang="en-US" sz="1200" b="0" i="0" u="none" strike="noStrike" kern="1200" dirty="0" smtClean="0">
                <a:solidFill>
                  <a:schemeClr val="tx1"/>
                </a:solidFill>
                <a:effectLst/>
                <a:latin typeface="+mn-lt"/>
                <a:ea typeface="+mn-ea"/>
                <a:cs typeface="+mn-cs"/>
              </a:rPr>
              <a:t>Sat January 20, 2018</a:t>
            </a:r>
            <a:endParaRPr lang="en-US" b="0" dirty="0" smtClean="0">
              <a:effectLst/>
            </a:endParaRPr>
          </a:p>
          <a:p>
            <a:pPr rtl="0"/>
            <a:r>
              <a:rPr lang="en-US" sz="1200" b="0" i="0" u="sng" strike="noStrike" kern="1200" dirty="0" smtClean="0">
                <a:solidFill>
                  <a:schemeClr val="tx1"/>
                </a:solidFill>
                <a:effectLst/>
                <a:latin typeface="+mn-lt"/>
                <a:ea typeface="+mn-ea"/>
                <a:cs typeface="+mn-cs"/>
                <a:hlinkClick r:id="rId4"/>
              </a:rPr>
              <a:t>http://www.cnn.com/2018/01/17/politics/what-happens-government-shutdown-explainer-congress-budget/index.html</a:t>
            </a:r>
            <a:endParaRPr lang="en-US" b="0" dirty="0" smtClean="0">
              <a:effectLst/>
            </a:endParaRPr>
          </a:p>
          <a:p>
            <a:r>
              <a:rPr lang="en-US" dirty="0" smtClean="0"/>
              <a:t/>
            </a:r>
            <a:br>
              <a:rPr lang="en-US" dirty="0" smtClean="0"/>
            </a:br>
            <a:endParaRPr lang="en-US" b="0" dirty="0" smtClean="0">
              <a:effectLst/>
            </a:endParaRPr>
          </a:p>
          <a:p>
            <a:r>
              <a:rPr lang="en-US" dirty="0" smtClean="0"/>
              <a:t/>
            </a:r>
            <a:br>
              <a:rPr lang="en-US" dirty="0" smtClean="0"/>
            </a:br>
            <a:endParaRPr lang="en-US" dirty="0"/>
          </a:p>
        </p:txBody>
      </p:sp>
      <p:sp>
        <p:nvSpPr>
          <p:cNvPr id="4" name="Slide Number Placeholder 3"/>
          <p:cNvSpPr>
            <a:spLocks noGrp="1"/>
          </p:cNvSpPr>
          <p:nvPr>
            <p:ph type="sldNum" sz="quarter" idx="10"/>
          </p:nvPr>
        </p:nvSpPr>
        <p:spPr/>
        <p:txBody>
          <a:bodyPr/>
          <a:lstStyle/>
          <a:p>
            <a:fld id="{AACFB4D4-8259-430E-904B-CA15EE803691}" type="slidenum">
              <a:rPr lang="en-US" smtClean="0"/>
              <a:t>2</a:t>
            </a:fld>
            <a:endParaRPr lang="en-US" dirty="0"/>
          </a:p>
        </p:txBody>
      </p:sp>
    </p:spTree>
    <p:extLst>
      <p:ext uri="{BB962C8B-B14F-4D97-AF65-F5344CB8AC3E}">
        <p14:creationId xmlns:p14="http://schemas.microsoft.com/office/powerpoint/2010/main" val="19488228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Arial" charset="0"/>
              <a:buChar char="•"/>
            </a:pPr>
            <a:r>
              <a:rPr lang="en-US" sz="1200" dirty="0" smtClean="0">
                <a:cs typeface="Arial" panose="020B0604020202020204" pitchFamily="34" charset="0"/>
              </a:rPr>
              <a:t> There have been 19 since 1976</a:t>
            </a:r>
          </a:p>
          <a:p>
            <a:pPr>
              <a:buFont typeface="Arial" charset="0"/>
              <a:buChar char="•"/>
            </a:pPr>
            <a:r>
              <a:rPr lang="en-US" sz="1200" dirty="0" smtClean="0">
                <a:cs typeface="Arial" panose="020B0604020202020204" pitchFamily="34" charset="0"/>
              </a:rPr>
              <a:t> Shutdowns </a:t>
            </a:r>
            <a:r>
              <a:rPr lang="en-US" sz="1200" dirty="0" smtClean="0">
                <a:cs typeface="Arial" panose="020B0604020202020204" pitchFamily="34" charset="0"/>
                <a:hlinkClick r:id="rId3"/>
              </a:rPr>
              <a:t>might be viewed as a byproduct of a system of</a:t>
            </a:r>
            <a:r>
              <a:rPr lang="en-US" sz="1200" baseline="0" dirty="0" smtClean="0">
                <a:cs typeface="Arial" panose="020B0604020202020204" pitchFamily="34" charset="0"/>
                <a:hlinkClick r:id="rId3"/>
              </a:rPr>
              <a:t> </a:t>
            </a:r>
            <a:r>
              <a:rPr lang="en-US" sz="1200" dirty="0" smtClean="0">
                <a:cs typeface="Arial" panose="020B0604020202020204" pitchFamily="34" charset="0"/>
                <a:hlinkClick r:id="rId3"/>
              </a:rPr>
              <a:t>Separation of powers </a:t>
            </a:r>
            <a:endParaRPr lang="en-US" sz="1200" dirty="0" smtClean="0">
              <a:cs typeface="Arial" panose="020B0604020202020204" pitchFamily="34" charset="0"/>
            </a:endParaRPr>
          </a:p>
          <a:p>
            <a:pPr>
              <a:buFont typeface="Arial" charset="0"/>
              <a:buChar char="•"/>
            </a:pPr>
            <a:r>
              <a:rPr lang="en-US" sz="1200" dirty="0" smtClean="0">
                <a:cs typeface="Arial" panose="020B0604020202020204" pitchFamily="34" charset="0"/>
              </a:rPr>
              <a:t> Two of the longest occurred when one party controlled the Congress and Presidency: Jimmy Carter and</a:t>
            </a:r>
            <a:r>
              <a:rPr lang="en-US" sz="1200" baseline="0" dirty="0" smtClean="0">
                <a:cs typeface="Arial" panose="020B0604020202020204" pitchFamily="34" charset="0"/>
              </a:rPr>
              <a:t> </a:t>
            </a:r>
            <a:r>
              <a:rPr lang="en-US" sz="1200" dirty="0" smtClean="0">
                <a:cs typeface="Arial" panose="020B0604020202020204" pitchFamily="34" charset="0"/>
              </a:rPr>
              <a:t>The Democrats in the late 1970s</a:t>
            </a:r>
          </a:p>
          <a:p>
            <a:pPr rtl="0"/>
            <a:endParaRPr lang="en-US" sz="1200" b="0" i="0" u="none" strike="noStrike" kern="1200" dirty="0" smtClean="0">
              <a:solidFill>
                <a:schemeClr val="tx1"/>
              </a:solidFill>
              <a:effectLst/>
              <a:latin typeface="+mn-lt"/>
              <a:ea typeface="+mn-ea"/>
              <a:cs typeface="+mn-cs"/>
            </a:endParaRPr>
          </a:p>
          <a:p>
            <a:pPr rtl="0"/>
            <a:r>
              <a:rPr lang="en-US" sz="1200" b="1" i="0" u="none" strike="noStrike" kern="1200" dirty="0" smtClean="0">
                <a:solidFill>
                  <a:schemeClr val="tx1"/>
                </a:solidFill>
                <a:effectLst/>
                <a:latin typeface="+mn-lt"/>
                <a:ea typeface="+mn-ea"/>
                <a:cs typeface="+mn-cs"/>
              </a:rPr>
              <a:t>“The History Of Government Shutdowns In The U.S.”</a:t>
            </a:r>
            <a:r>
              <a:rPr lang="en-US" sz="1200" b="0" i="0" u="none" strike="noStrike" kern="1200" dirty="0" smtClean="0">
                <a:solidFill>
                  <a:schemeClr val="tx1"/>
                </a:solidFill>
                <a:effectLst/>
                <a:latin typeface="+mn-lt"/>
                <a:ea typeface="+mn-ea"/>
                <a:cs typeface="+mn-cs"/>
              </a:rPr>
              <a:t/>
            </a:r>
            <a:br>
              <a:rPr lang="en-US" sz="1200" b="0" i="0" u="none" strike="noStrike" kern="1200" dirty="0" smtClean="0">
                <a:solidFill>
                  <a:schemeClr val="tx1"/>
                </a:solidFill>
                <a:effectLst/>
                <a:latin typeface="+mn-lt"/>
                <a:ea typeface="+mn-ea"/>
                <a:cs typeface="+mn-cs"/>
              </a:rPr>
            </a:br>
            <a:r>
              <a:rPr lang="en-US" sz="1200" b="0" i="0" u="none" strike="noStrike" kern="1200" dirty="0" smtClean="0">
                <a:solidFill>
                  <a:schemeClr val="tx1"/>
                </a:solidFill>
                <a:effectLst/>
                <a:latin typeface="+mn-lt"/>
                <a:ea typeface="+mn-ea"/>
                <a:cs typeface="+mn-cs"/>
              </a:rPr>
              <a:t>Ron Elving</a:t>
            </a:r>
            <a:br>
              <a:rPr lang="en-US" sz="1200" b="0" i="0" u="none" strike="noStrike" kern="1200" dirty="0" smtClean="0">
                <a:solidFill>
                  <a:schemeClr val="tx1"/>
                </a:solidFill>
                <a:effectLst/>
                <a:latin typeface="+mn-lt"/>
                <a:ea typeface="+mn-ea"/>
                <a:cs typeface="+mn-cs"/>
              </a:rPr>
            </a:br>
            <a:r>
              <a:rPr lang="en-US" sz="1200" b="0" i="0" u="none" strike="noStrike" kern="1200" dirty="0" smtClean="0">
                <a:solidFill>
                  <a:schemeClr val="tx1"/>
                </a:solidFill>
                <a:effectLst/>
                <a:latin typeface="+mn-lt"/>
                <a:ea typeface="+mn-ea"/>
                <a:cs typeface="+mn-cs"/>
              </a:rPr>
              <a:t>NPR: Heard on All Things Considered</a:t>
            </a:r>
            <a:br>
              <a:rPr lang="en-US" sz="1200" b="0" i="0" u="none" strike="noStrike" kern="1200" dirty="0" smtClean="0">
                <a:solidFill>
                  <a:schemeClr val="tx1"/>
                </a:solidFill>
                <a:effectLst/>
                <a:latin typeface="+mn-lt"/>
                <a:ea typeface="+mn-ea"/>
                <a:cs typeface="+mn-cs"/>
              </a:rPr>
            </a:br>
            <a:r>
              <a:rPr lang="en-US" sz="1200" b="0" i="0" u="none" strike="noStrike" kern="1200" dirty="0" smtClean="0">
                <a:solidFill>
                  <a:schemeClr val="tx1"/>
                </a:solidFill>
                <a:effectLst/>
                <a:latin typeface="+mn-lt"/>
                <a:ea typeface="+mn-ea"/>
                <a:cs typeface="+mn-cs"/>
              </a:rPr>
              <a:t>January 18, 2018, 4:16 PM ET</a:t>
            </a:r>
            <a:endParaRPr lang="en-US" b="0" dirty="0" smtClean="0">
              <a:effectLst/>
            </a:endParaRPr>
          </a:p>
          <a:p>
            <a:pPr rtl="0"/>
            <a:r>
              <a:rPr lang="en-US" sz="1200" b="0" i="0" u="sng" strike="noStrike" kern="1200" dirty="0" smtClean="0">
                <a:solidFill>
                  <a:schemeClr val="tx1"/>
                </a:solidFill>
                <a:effectLst/>
                <a:latin typeface="+mn-lt"/>
                <a:ea typeface="+mn-ea"/>
                <a:cs typeface="+mn-cs"/>
                <a:hlinkClick r:id="rId4"/>
              </a:rPr>
              <a:t>https://www.npr.org/2018/01/18/578956936/the-history-of-government-shutdowns-in-the-u-s</a:t>
            </a:r>
            <a:endParaRPr lang="en-US" b="0" dirty="0" smtClean="0">
              <a:effectLst/>
            </a:endParaRPr>
          </a:p>
          <a:p>
            <a:r>
              <a:rPr lang="en-US" dirty="0" smtClean="0"/>
              <a:t/>
            </a:r>
            <a:br>
              <a:rPr lang="en-US" dirty="0" smtClean="0"/>
            </a:br>
            <a:endParaRPr lang="en-US" dirty="0"/>
          </a:p>
        </p:txBody>
      </p:sp>
      <p:sp>
        <p:nvSpPr>
          <p:cNvPr id="4" name="Slide Number Placeholder 3"/>
          <p:cNvSpPr>
            <a:spLocks noGrp="1"/>
          </p:cNvSpPr>
          <p:nvPr>
            <p:ph type="sldNum" sz="quarter" idx="10"/>
          </p:nvPr>
        </p:nvSpPr>
        <p:spPr/>
        <p:txBody>
          <a:bodyPr/>
          <a:lstStyle/>
          <a:p>
            <a:fld id="{AACFB4D4-8259-430E-904B-CA15EE803691}" type="slidenum">
              <a:rPr lang="en-US" smtClean="0"/>
              <a:t>3</a:t>
            </a:fld>
            <a:endParaRPr lang="en-US" dirty="0"/>
          </a:p>
        </p:txBody>
      </p:sp>
    </p:spTree>
    <p:extLst>
      <p:ext uri="{BB962C8B-B14F-4D97-AF65-F5344CB8AC3E}">
        <p14:creationId xmlns:p14="http://schemas.microsoft.com/office/powerpoint/2010/main" val="16720278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rtl="0">
              <a:buFont typeface="Arial" panose="020B0604020202020204" pitchFamily="34" charset="0"/>
              <a:buChar char="•"/>
            </a:pPr>
            <a:r>
              <a:rPr lang="en-US" sz="1200" b="0" i="0" u="none" strike="noStrike" kern="1200" dirty="0" smtClean="0">
                <a:solidFill>
                  <a:schemeClr val="tx1"/>
                </a:solidFill>
                <a:effectLst/>
                <a:latin typeface="+mn-lt"/>
                <a:ea typeface="+mn-ea"/>
                <a:cs typeface="+mn-cs"/>
              </a:rPr>
              <a:t>The</a:t>
            </a:r>
            <a:r>
              <a:rPr lang="en-US" sz="1200" b="0" i="0" u="none" strike="noStrike" kern="1200" baseline="0" dirty="0" smtClean="0">
                <a:solidFill>
                  <a:schemeClr val="tx1"/>
                </a:solidFill>
                <a:effectLst/>
                <a:latin typeface="+mn-lt"/>
                <a:ea typeface="+mn-ea"/>
                <a:cs typeface="+mn-cs"/>
              </a:rPr>
              <a:t> Republicans still needed minority party support to overcome a Democratic filibuster and Senate Dems did not provide enough votes for the initial spending bill.  This triggered the shutdown.  </a:t>
            </a:r>
            <a:endParaRPr lang="en-US" sz="1200" b="0" i="0" u="none" strike="noStrike" kern="1200" dirty="0" smtClean="0">
              <a:solidFill>
                <a:schemeClr val="tx1"/>
              </a:solidFill>
              <a:effectLst/>
              <a:latin typeface="+mn-lt"/>
              <a:ea typeface="+mn-ea"/>
              <a:cs typeface="+mn-cs"/>
            </a:endParaRPr>
          </a:p>
          <a:p>
            <a:pPr marL="171450" indent="-171450" rtl="0">
              <a:buFont typeface="Arial" panose="020B0604020202020204" pitchFamily="34" charset="0"/>
              <a:buChar char="•"/>
            </a:pPr>
            <a:endParaRPr lang="en-US" sz="1200" b="1" i="0" u="none" strike="noStrike" kern="1200" dirty="0" smtClean="0">
              <a:solidFill>
                <a:schemeClr val="tx1"/>
              </a:solidFill>
              <a:effectLst/>
              <a:latin typeface="+mn-lt"/>
              <a:ea typeface="+mn-ea"/>
              <a:cs typeface="+mn-cs"/>
            </a:endParaRPr>
          </a:p>
          <a:p>
            <a:pPr marL="171450" indent="-171450" rtl="0">
              <a:buFont typeface="Arial" panose="020B0604020202020204" pitchFamily="34" charset="0"/>
              <a:buChar char="•"/>
            </a:pPr>
            <a:r>
              <a:rPr lang="en-US" sz="1200" b="0" i="0" u="none" strike="noStrike" kern="1200" baseline="0" dirty="0" smtClean="0">
                <a:solidFill>
                  <a:schemeClr val="tx1"/>
                </a:solidFill>
                <a:effectLst/>
                <a:latin typeface="+mn-lt"/>
                <a:ea typeface="+mn-ea"/>
                <a:cs typeface="+mn-cs"/>
              </a:rPr>
              <a:t>The vote demonstrates the power a minority party can have in the Senate versus the lack of power in the House.  A minority party in the Senate can, among other things, vote to shut down the government to try to get a better deal at a later day.  A minority in the House has no such power. </a:t>
            </a:r>
          </a:p>
          <a:p>
            <a:pPr marL="171450" indent="-171450" rtl="0">
              <a:buFont typeface="Arial" panose="020B0604020202020204" pitchFamily="34" charset="0"/>
              <a:buChar char="•"/>
            </a:pPr>
            <a:endParaRPr lang="en-US" sz="1200" b="0" i="0" u="none" strike="noStrike" kern="1200" baseline="0" dirty="0" smtClean="0">
              <a:solidFill>
                <a:schemeClr val="tx1"/>
              </a:solidFill>
              <a:effectLst/>
              <a:latin typeface="+mn-lt"/>
              <a:ea typeface="+mn-ea"/>
              <a:cs typeface="+mn-cs"/>
            </a:endParaRPr>
          </a:p>
          <a:p>
            <a:pPr marL="171450" indent="-171450" rtl="0">
              <a:buFont typeface="Arial" panose="020B0604020202020204" pitchFamily="34" charset="0"/>
              <a:buChar char="•"/>
            </a:pPr>
            <a:r>
              <a:rPr lang="en-US" sz="1200" b="0" i="0" u="none" strike="noStrike" kern="1200" baseline="0" dirty="0" smtClean="0">
                <a:solidFill>
                  <a:schemeClr val="tx1"/>
                </a:solidFill>
                <a:effectLst/>
                <a:latin typeface="+mn-lt"/>
                <a:ea typeface="+mn-ea"/>
                <a:cs typeface="+mn-cs"/>
              </a:rPr>
              <a:t>This isn’t the first time a shutdown occurred during an era of one-party government.  Though the shutdowns during the Clinton and Obama years were, in part, due to divided government, the government shut down during the era of Jimmy Carter when Democrats controlled the White House and both houses of Congress.</a:t>
            </a:r>
            <a:endParaRPr lang="en-US" sz="1200" b="0" i="0" u="none" strike="noStrike" kern="1200" dirty="0" smtClean="0">
              <a:solidFill>
                <a:schemeClr val="tx1"/>
              </a:solidFill>
              <a:effectLst/>
              <a:latin typeface="+mn-lt"/>
              <a:ea typeface="+mn-ea"/>
              <a:cs typeface="+mn-cs"/>
            </a:endParaRPr>
          </a:p>
          <a:p>
            <a:pPr rtl="0"/>
            <a:endParaRPr lang="en-US" sz="1200" b="1" i="0" u="none" strike="noStrike" kern="1200" dirty="0" smtClean="0">
              <a:solidFill>
                <a:schemeClr val="tx1"/>
              </a:solidFill>
              <a:effectLst/>
              <a:latin typeface="+mn-lt"/>
              <a:ea typeface="+mn-ea"/>
              <a:cs typeface="+mn-cs"/>
            </a:endParaRPr>
          </a:p>
          <a:p>
            <a:pPr rtl="0"/>
            <a:r>
              <a:rPr lang="en-US" sz="1200" b="1" i="0" u="none" strike="noStrike" kern="1200" dirty="0" smtClean="0">
                <a:solidFill>
                  <a:schemeClr val="tx1"/>
                </a:solidFill>
                <a:effectLst/>
                <a:latin typeface="+mn-lt"/>
                <a:ea typeface="+mn-ea"/>
                <a:cs typeface="+mn-cs"/>
              </a:rPr>
              <a:t>General negative response to Schumer deal:</a:t>
            </a:r>
            <a:endParaRPr lang="en-US" b="0" dirty="0" smtClean="0">
              <a:effectLst/>
            </a:endParaRPr>
          </a:p>
          <a:p>
            <a:pPr rtl="0"/>
            <a:r>
              <a:rPr lang="en-US" sz="1200" b="0" i="0" u="none" strike="noStrike" kern="1200" dirty="0" smtClean="0">
                <a:solidFill>
                  <a:schemeClr val="tx1"/>
                </a:solidFill>
                <a:effectLst/>
                <a:latin typeface="+mn-lt"/>
                <a:ea typeface="+mn-ea"/>
                <a:cs typeface="+mn-cs"/>
              </a:rPr>
              <a:t>“Democrats' shutdown deal looks worse and worse”</a:t>
            </a:r>
            <a:br>
              <a:rPr lang="en-US" sz="1200" b="0" i="0" u="none" strike="noStrike" kern="1200" dirty="0" smtClean="0">
                <a:solidFill>
                  <a:schemeClr val="tx1"/>
                </a:solidFill>
                <a:effectLst/>
                <a:latin typeface="+mn-lt"/>
                <a:ea typeface="+mn-ea"/>
                <a:cs typeface="+mn-cs"/>
              </a:rPr>
            </a:br>
            <a:r>
              <a:rPr lang="en-US" sz="1200" b="0" i="0" u="none" strike="noStrike" kern="1200" dirty="0" smtClean="0">
                <a:solidFill>
                  <a:schemeClr val="tx1"/>
                </a:solidFill>
                <a:effectLst/>
                <a:latin typeface="+mn-lt"/>
                <a:ea typeface="+mn-ea"/>
                <a:cs typeface="+mn-cs"/>
              </a:rPr>
              <a:t>Chris </a:t>
            </a:r>
            <a:r>
              <a:rPr lang="en-US" sz="1200" b="0" i="0" u="none" strike="noStrike" kern="1200" dirty="0" err="1" smtClean="0">
                <a:solidFill>
                  <a:schemeClr val="tx1"/>
                </a:solidFill>
                <a:effectLst/>
                <a:latin typeface="+mn-lt"/>
                <a:ea typeface="+mn-ea"/>
                <a:cs typeface="+mn-cs"/>
              </a:rPr>
              <a:t>Cillizza</a:t>
            </a:r>
            <a:r>
              <a:rPr lang="en-US" sz="1200" b="0" i="0" u="none" strike="noStrike" kern="1200" dirty="0" smtClean="0">
                <a:solidFill>
                  <a:schemeClr val="tx1"/>
                </a:solidFill>
                <a:effectLst/>
                <a:latin typeface="+mn-lt"/>
                <a:ea typeface="+mn-ea"/>
                <a:cs typeface="+mn-cs"/>
              </a:rPr>
              <a:t>, Editor-at-large</a:t>
            </a:r>
            <a:endParaRPr lang="en-US" b="0" dirty="0" smtClean="0">
              <a:effectLst/>
            </a:endParaRPr>
          </a:p>
          <a:p>
            <a:pPr rtl="0"/>
            <a:r>
              <a:rPr lang="en-US" sz="1200" b="0" i="0" u="none" strike="noStrike" kern="1200" dirty="0" smtClean="0">
                <a:solidFill>
                  <a:schemeClr val="tx1"/>
                </a:solidFill>
                <a:effectLst/>
                <a:latin typeface="+mn-lt"/>
                <a:ea typeface="+mn-ea"/>
                <a:cs typeface="+mn-cs"/>
              </a:rPr>
              <a:t>CNN </a:t>
            </a:r>
            <a:br>
              <a:rPr lang="en-US" sz="1200" b="0" i="0" u="none" strike="noStrike" kern="1200" dirty="0" smtClean="0">
                <a:solidFill>
                  <a:schemeClr val="tx1"/>
                </a:solidFill>
                <a:effectLst/>
                <a:latin typeface="+mn-lt"/>
                <a:ea typeface="+mn-ea"/>
                <a:cs typeface="+mn-cs"/>
              </a:rPr>
            </a:br>
            <a:r>
              <a:rPr lang="en-US" sz="1200" b="0" i="0" u="none" strike="noStrike" kern="1200" dirty="0" smtClean="0">
                <a:solidFill>
                  <a:schemeClr val="tx1"/>
                </a:solidFill>
                <a:effectLst/>
                <a:latin typeface="+mn-lt"/>
                <a:ea typeface="+mn-ea"/>
                <a:cs typeface="+mn-cs"/>
              </a:rPr>
              <a:t>Updated 1:15 PM ET, Tue January 23, 2018</a:t>
            </a:r>
            <a:endParaRPr lang="en-US" b="0" dirty="0" smtClean="0">
              <a:effectLst/>
            </a:endParaRPr>
          </a:p>
          <a:p>
            <a:pPr rtl="0"/>
            <a:r>
              <a:rPr lang="en-US" sz="1200" b="0" i="0" u="sng" strike="noStrike" kern="1200" dirty="0" smtClean="0">
                <a:solidFill>
                  <a:schemeClr val="tx1"/>
                </a:solidFill>
                <a:effectLst/>
                <a:latin typeface="+mn-lt"/>
                <a:ea typeface="+mn-ea"/>
                <a:cs typeface="+mn-cs"/>
                <a:hlinkClick r:id="rId3"/>
              </a:rPr>
              <a:t>https://www.cnn.com/2018/01/23/politics/shutdown-schumer-analysis/index.html</a:t>
            </a:r>
            <a:endParaRPr lang="en-US" b="0" dirty="0" smtClean="0">
              <a:effectLst/>
            </a:endParaRPr>
          </a:p>
          <a:p>
            <a:pPr rtl="0"/>
            <a:r>
              <a:rPr lang="en-US" b="0" dirty="0" smtClean="0">
                <a:effectLst/>
              </a:rPr>
              <a:t/>
            </a:r>
            <a:br>
              <a:rPr lang="en-US" b="0" dirty="0" smtClean="0">
                <a:effectLst/>
              </a:rPr>
            </a:br>
            <a:r>
              <a:rPr lang="en-US" sz="1200" b="1" i="0" u="none" strike="noStrike" kern="1200" dirty="0" smtClean="0">
                <a:solidFill>
                  <a:schemeClr val="tx1"/>
                </a:solidFill>
                <a:effectLst/>
                <a:latin typeface="+mn-lt"/>
                <a:ea typeface="+mn-ea"/>
                <a:cs typeface="+mn-cs"/>
              </a:rPr>
              <a:t>Mixed (but mostly negative) liberal responses to Schumer deal:</a:t>
            </a:r>
            <a:endParaRPr lang="en-US" b="0" dirty="0" smtClean="0">
              <a:effectLst/>
            </a:endParaRPr>
          </a:p>
          <a:p>
            <a:pPr rtl="0"/>
            <a:r>
              <a:rPr lang="en-US" sz="1200" b="0" i="0" u="none" strike="noStrike" kern="1200" dirty="0" smtClean="0">
                <a:solidFill>
                  <a:schemeClr val="tx1"/>
                </a:solidFill>
                <a:effectLst/>
                <a:latin typeface="+mn-lt"/>
                <a:ea typeface="+mn-ea"/>
                <a:cs typeface="+mn-cs"/>
              </a:rPr>
              <a:t>“Liberals livid after deal to end shutdown”</a:t>
            </a:r>
            <a:br>
              <a:rPr lang="en-US" sz="1200" b="0" i="0" u="none" strike="noStrike" kern="1200" dirty="0" smtClean="0">
                <a:solidFill>
                  <a:schemeClr val="tx1"/>
                </a:solidFill>
                <a:effectLst/>
                <a:latin typeface="+mn-lt"/>
                <a:ea typeface="+mn-ea"/>
                <a:cs typeface="+mn-cs"/>
              </a:rPr>
            </a:br>
            <a:r>
              <a:rPr lang="en-US" sz="1200" b="0" i="0" u="none" strike="noStrike" kern="1200" dirty="0" smtClean="0">
                <a:solidFill>
                  <a:schemeClr val="tx1"/>
                </a:solidFill>
                <a:effectLst/>
                <a:latin typeface="+mn-lt"/>
                <a:ea typeface="+mn-ea"/>
                <a:cs typeface="+mn-cs"/>
              </a:rPr>
              <a:t>By </a:t>
            </a:r>
            <a:r>
              <a:rPr lang="en-US" sz="1200" b="0" i="0" u="none" strike="noStrike" kern="1200" dirty="0" err="1" smtClean="0">
                <a:solidFill>
                  <a:schemeClr val="tx1"/>
                </a:solidFill>
                <a:effectLst/>
                <a:latin typeface="+mn-lt"/>
                <a:ea typeface="+mn-ea"/>
                <a:cs typeface="+mn-cs"/>
              </a:rPr>
              <a:t>Elana</a:t>
            </a:r>
            <a:r>
              <a:rPr lang="en-US" sz="1200" b="0" i="0" u="none" strike="noStrike" kern="1200" dirty="0" smtClean="0">
                <a:solidFill>
                  <a:schemeClr val="tx1"/>
                </a:solidFill>
                <a:effectLst/>
                <a:latin typeface="+mn-lt"/>
                <a:ea typeface="+mn-ea"/>
                <a:cs typeface="+mn-cs"/>
              </a:rPr>
              <a:t> </a:t>
            </a:r>
            <a:r>
              <a:rPr lang="en-US" sz="1200" b="0" i="0" u="none" strike="noStrike" kern="1200" dirty="0" err="1" smtClean="0">
                <a:solidFill>
                  <a:schemeClr val="tx1"/>
                </a:solidFill>
                <a:effectLst/>
                <a:latin typeface="+mn-lt"/>
                <a:ea typeface="+mn-ea"/>
                <a:cs typeface="+mn-cs"/>
              </a:rPr>
              <a:t>Schor</a:t>
            </a:r>
            <a:endParaRPr lang="en-US" b="0" dirty="0" smtClean="0">
              <a:effectLst/>
            </a:endParaRPr>
          </a:p>
          <a:p>
            <a:pPr rtl="0"/>
            <a:r>
              <a:rPr lang="en-US" sz="1200" b="0" i="0" u="none" strike="noStrike" kern="1200" dirty="0" smtClean="0">
                <a:solidFill>
                  <a:schemeClr val="tx1"/>
                </a:solidFill>
                <a:effectLst/>
                <a:latin typeface="+mn-lt"/>
                <a:ea typeface="+mn-ea"/>
                <a:cs typeface="+mn-cs"/>
              </a:rPr>
              <a:t>POLITICO</a:t>
            </a:r>
            <a:endParaRPr lang="en-US" b="0" dirty="0" smtClean="0">
              <a:effectLst/>
            </a:endParaRPr>
          </a:p>
          <a:p>
            <a:pPr rtl="0"/>
            <a:r>
              <a:rPr lang="en-US" sz="1200" b="0" i="0" u="none" strike="noStrike" kern="1200" dirty="0" smtClean="0">
                <a:solidFill>
                  <a:schemeClr val="tx1"/>
                </a:solidFill>
                <a:effectLst/>
                <a:latin typeface="+mn-lt"/>
                <a:ea typeface="+mn-ea"/>
                <a:cs typeface="+mn-cs"/>
              </a:rPr>
              <a:t>01/22/2018</a:t>
            </a:r>
            <a:endParaRPr lang="en-US" b="0" dirty="0" smtClean="0">
              <a:effectLst/>
            </a:endParaRPr>
          </a:p>
          <a:p>
            <a:pPr rtl="0"/>
            <a:r>
              <a:rPr lang="en-US" sz="1200" b="0" i="0" u="sng" strike="noStrike" kern="1200" dirty="0" smtClean="0">
                <a:solidFill>
                  <a:schemeClr val="tx1"/>
                </a:solidFill>
                <a:effectLst/>
                <a:latin typeface="+mn-lt"/>
                <a:ea typeface="+mn-ea"/>
                <a:cs typeface="+mn-cs"/>
                <a:hlinkClick r:id="rId4"/>
              </a:rPr>
              <a:t>https://www.politico.com/story/2018/01/22/government-shutdown-deal-liberals-angry-357268</a:t>
            </a:r>
            <a:endParaRPr lang="en-US" b="0" dirty="0" smtClean="0">
              <a:effectLst/>
            </a:endParaRPr>
          </a:p>
          <a:p>
            <a:r>
              <a:rPr lang="en-US" b="0" dirty="0" smtClean="0">
                <a:effectLst/>
              </a:rPr>
              <a:t/>
            </a:r>
            <a:br>
              <a:rPr lang="en-US" b="0" dirty="0" smtClean="0">
                <a:effectLst/>
              </a:rPr>
            </a:br>
            <a:r>
              <a:rPr lang="en-US" sz="1200" b="1" i="0" u="none" strike="noStrike" kern="1200" dirty="0" smtClean="0">
                <a:solidFill>
                  <a:schemeClr val="tx1"/>
                </a:solidFill>
                <a:effectLst/>
                <a:latin typeface="+mn-lt"/>
                <a:ea typeface="+mn-ea"/>
                <a:cs typeface="+mn-cs"/>
              </a:rPr>
              <a:t>Trump and GOP are to blame for shutdown:</a:t>
            </a:r>
            <a:endParaRPr lang="en-US" b="0" dirty="0" smtClean="0">
              <a:effectLst/>
            </a:endParaRPr>
          </a:p>
          <a:p>
            <a:pPr rtl="0"/>
            <a:r>
              <a:rPr lang="en-US" sz="1200" b="0" i="0" u="none" strike="noStrike" kern="1200" dirty="0" smtClean="0">
                <a:solidFill>
                  <a:schemeClr val="tx1"/>
                </a:solidFill>
                <a:effectLst/>
                <a:latin typeface="+mn-lt"/>
                <a:ea typeface="+mn-ea"/>
                <a:cs typeface="+mn-cs"/>
              </a:rPr>
              <a:t>“Poll: More voters blamed Trump and GOP for shutdown than Democrats”</a:t>
            </a:r>
            <a:br>
              <a:rPr lang="en-US" sz="1200" b="0" i="0" u="none" strike="noStrike" kern="1200" dirty="0" smtClean="0">
                <a:solidFill>
                  <a:schemeClr val="tx1"/>
                </a:solidFill>
                <a:effectLst/>
                <a:latin typeface="+mn-lt"/>
                <a:ea typeface="+mn-ea"/>
                <a:cs typeface="+mn-cs"/>
              </a:rPr>
            </a:br>
            <a:r>
              <a:rPr lang="en-US" sz="1200" b="0" i="0" u="none" strike="noStrike" kern="1200" dirty="0" smtClean="0">
                <a:solidFill>
                  <a:schemeClr val="tx1"/>
                </a:solidFill>
                <a:effectLst/>
                <a:latin typeface="+mn-lt"/>
                <a:ea typeface="+mn-ea"/>
                <a:cs typeface="+mn-cs"/>
              </a:rPr>
              <a:t>By Steven Shepard</a:t>
            </a:r>
            <a:endParaRPr lang="en-US" b="0" dirty="0" smtClean="0">
              <a:effectLst/>
            </a:endParaRPr>
          </a:p>
          <a:p>
            <a:pPr rtl="0"/>
            <a:r>
              <a:rPr lang="en-US" sz="1200" b="0" i="0" u="none" strike="noStrike" kern="1200" dirty="0" smtClean="0">
                <a:solidFill>
                  <a:schemeClr val="tx1"/>
                </a:solidFill>
                <a:effectLst/>
                <a:latin typeface="+mn-lt"/>
                <a:ea typeface="+mn-ea"/>
                <a:cs typeface="+mn-cs"/>
              </a:rPr>
              <a:t>POLITICO</a:t>
            </a:r>
            <a:endParaRPr lang="en-US" b="0" dirty="0" smtClean="0">
              <a:effectLst/>
            </a:endParaRPr>
          </a:p>
          <a:p>
            <a:pPr rtl="0"/>
            <a:r>
              <a:rPr lang="en-US" sz="1200" b="0" i="0" u="none" strike="noStrike" kern="1200" dirty="0" smtClean="0">
                <a:solidFill>
                  <a:schemeClr val="tx1"/>
                </a:solidFill>
                <a:effectLst/>
                <a:latin typeface="+mn-lt"/>
                <a:ea typeface="+mn-ea"/>
                <a:cs typeface="+mn-cs"/>
              </a:rPr>
              <a:t>01/22/2018</a:t>
            </a:r>
            <a:endParaRPr lang="en-US" b="0" dirty="0" smtClean="0">
              <a:effectLst/>
            </a:endParaRPr>
          </a:p>
          <a:p>
            <a:pPr rtl="0"/>
            <a:r>
              <a:rPr lang="en-US" sz="1200" b="0" i="0" u="sng" strike="noStrike" kern="1200" dirty="0" smtClean="0">
                <a:solidFill>
                  <a:schemeClr val="tx1"/>
                </a:solidFill>
                <a:effectLst/>
                <a:latin typeface="+mn-lt"/>
                <a:ea typeface="+mn-ea"/>
                <a:cs typeface="+mn-cs"/>
                <a:hlinkClick r:id="rId5"/>
              </a:rPr>
              <a:t>https://www.politico.com/story/2018/01/22/government-shutdown-blame-trump-republicans-democrats-357357</a:t>
            </a:r>
            <a:endParaRPr lang="en-US" b="0" dirty="0" smtClean="0">
              <a:effectLst/>
            </a:endParaRPr>
          </a:p>
          <a:p>
            <a:pPr rtl="0"/>
            <a:r>
              <a:rPr lang="en-US" b="0" dirty="0" smtClean="0">
                <a:effectLst/>
              </a:rPr>
              <a:t/>
            </a:r>
            <a:br>
              <a:rPr lang="en-US" b="0" dirty="0" smtClean="0">
                <a:effectLst/>
              </a:rPr>
            </a:br>
            <a:r>
              <a:rPr lang="en-US" sz="1200" b="1" i="0" u="none" strike="noStrike" kern="1200" dirty="0" smtClean="0">
                <a:solidFill>
                  <a:schemeClr val="tx1"/>
                </a:solidFill>
                <a:effectLst/>
                <a:latin typeface="+mn-lt"/>
                <a:ea typeface="+mn-ea"/>
                <a:cs typeface="+mn-cs"/>
              </a:rPr>
              <a:t>Trump and Democrats are to blame:</a:t>
            </a:r>
            <a:br>
              <a:rPr lang="en-US" sz="1200" b="1" i="0" u="none" strike="noStrike" kern="1200" dirty="0" smtClean="0">
                <a:solidFill>
                  <a:schemeClr val="tx1"/>
                </a:solidFill>
                <a:effectLst/>
                <a:latin typeface="+mn-lt"/>
                <a:ea typeface="+mn-ea"/>
                <a:cs typeface="+mn-cs"/>
              </a:rPr>
            </a:br>
            <a:r>
              <a:rPr lang="en-US" sz="1200" b="1" i="0" u="none" strike="noStrike" kern="1200" dirty="0" smtClean="0">
                <a:solidFill>
                  <a:schemeClr val="tx1"/>
                </a:solidFill>
                <a:effectLst/>
                <a:latin typeface="+mn-lt"/>
                <a:ea typeface="+mn-ea"/>
                <a:cs typeface="+mn-cs"/>
              </a:rPr>
              <a:t>“</a:t>
            </a:r>
            <a:r>
              <a:rPr lang="en-US" sz="1200" b="0" i="0" u="none" strike="noStrike" kern="1200" dirty="0" smtClean="0">
                <a:solidFill>
                  <a:schemeClr val="tx1"/>
                </a:solidFill>
                <a:effectLst/>
                <a:latin typeface="+mn-lt"/>
                <a:ea typeface="+mn-ea"/>
                <a:cs typeface="+mn-cs"/>
              </a:rPr>
              <a:t>Poll: Democrats, Trump to blame for government shutdown”</a:t>
            </a:r>
            <a:br>
              <a:rPr lang="en-US" sz="1200" b="0" i="0" u="none" strike="noStrike" kern="1200" dirty="0" smtClean="0">
                <a:solidFill>
                  <a:schemeClr val="tx1"/>
                </a:solidFill>
                <a:effectLst/>
                <a:latin typeface="+mn-lt"/>
                <a:ea typeface="+mn-ea"/>
                <a:cs typeface="+mn-cs"/>
              </a:rPr>
            </a:br>
            <a:r>
              <a:rPr lang="en-US" sz="1200" b="0" i="0" u="none" strike="noStrike" kern="1200" dirty="0" smtClean="0">
                <a:solidFill>
                  <a:schemeClr val="tx1"/>
                </a:solidFill>
                <a:effectLst/>
                <a:latin typeface="+mn-lt"/>
                <a:ea typeface="+mn-ea"/>
                <a:cs typeface="+mn-cs"/>
              </a:rPr>
              <a:t>By STEPHANIE PERRY and JOHN LAPINSKI</a:t>
            </a:r>
            <a:endParaRPr lang="en-US" b="0" dirty="0" smtClean="0">
              <a:effectLst/>
            </a:endParaRPr>
          </a:p>
          <a:p>
            <a:pPr rtl="0"/>
            <a:r>
              <a:rPr lang="en-US" sz="1200" b="0" i="0" u="none" strike="noStrike" kern="1200" dirty="0" smtClean="0">
                <a:solidFill>
                  <a:schemeClr val="tx1"/>
                </a:solidFill>
                <a:effectLst/>
                <a:latin typeface="+mn-lt"/>
                <a:ea typeface="+mn-ea"/>
                <a:cs typeface="+mn-cs"/>
              </a:rPr>
              <a:t>NBC News</a:t>
            </a:r>
            <a:endParaRPr lang="en-US" b="0" dirty="0" smtClean="0">
              <a:effectLst/>
            </a:endParaRPr>
          </a:p>
          <a:p>
            <a:pPr rtl="0"/>
            <a:r>
              <a:rPr lang="en-US" sz="1200" b="0" i="0" u="none" strike="noStrike" kern="1200" dirty="0" smtClean="0">
                <a:solidFill>
                  <a:schemeClr val="tx1"/>
                </a:solidFill>
                <a:effectLst/>
                <a:latin typeface="+mn-lt"/>
                <a:ea typeface="+mn-ea"/>
                <a:cs typeface="+mn-cs"/>
              </a:rPr>
              <a:t>JAN 23 2018</a:t>
            </a:r>
            <a:endParaRPr lang="en-US" b="0" dirty="0" smtClean="0">
              <a:effectLst/>
            </a:endParaRPr>
          </a:p>
          <a:p>
            <a:pPr rtl="0"/>
            <a:r>
              <a:rPr lang="en-US" sz="1200" b="0" i="0" u="sng" strike="noStrike" kern="1200" dirty="0" smtClean="0">
                <a:solidFill>
                  <a:schemeClr val="tx1"/>
                </a:solidFill>
                <a:effectLst/>
                <a:latin typeface="+mn-lt"/>
                <a:ea typeface="+mn-ea"/>
                <a:cs typeface="+mn-cs"/>
                <a:hlinkClick r:id="rId6"/>
              </a:rPr>
              <a:t>https://www.nbcnews.com/politics/politics-news/poll-democrats-trump-blame-government-shutdown-n840246</a:t>
            </a:r>
            <a:endParaRPr lang="en-US" b="0" dirty="0" smtClean="0">
              <a:effectLst/>
            </a:endParaRPr>
          </a:p>
          <a:p>
            <a:pPr rtl="0"/>
            <a:r>
              <a:rPr lang="en-US" b="0" dirty="0" smtClean="0">
                <a:effectLst/>
              </a:rPr>
              <a:t/>
            </a:r>
            <a:br>
              <a:rPr lang="en-US" b="0" dirty="0" smtClean="0">
                <a:effectLst/>
              </a:rPr>
            </a:br>
            <a:r>
              <a:rPr lang="en-US" sz="1200" b="1" i="0" u="none" strike="noStrike" kern="1200" dirty="0" smtClean="0">
                <a:solidFill>
                  <a:schemeClr val="tx1"/>
                </a:solidFill>
                <a:effectLst/>
                <a:latin typeface="+mn-lt"/>
                <a:ea typeface="+mn-ea"/>
                <a:cs typeface="+mn-cs"/>
              </a:rPr>
              <a:t>Republican response to Schumer deal to end shutdown:</a:t>
            </a:r>
            <a:endParaRPr lang="en-US" b="0" dirty="0" smtClean="0">
              <a:effectLst/>
            </a:endParaRPr>
          </a:p>
          <a:p>
            <a:pPr rtl="0"/>
            <a:r>
              <a:rPr lang="en-US" sz="1200" b="0" i="0" u="none" strike="noStrike" kern="1200" dirty="0" smtClean="0">
                <a:solidFill>
                  <a:schemeClr val="tx1"/>
                </a:solidFill>
                <a:effectLst/>
                <a:latin typeface="+mn-lt"/>
                <a:ea typeface="+mn-ea"/>
                <a:cs typeface="+mn-cs"/>
              </a:rPr>
              <a:t>Newt Gingrich: “Schumer Shutdown turns into Schumer Surrender”</a:t>
            </a:r>
            <a:br>
              <a:rPr lang="en-US" sz="1200" b="0" i="0" u="none" strike="noStrike" kern="1200" dirty="0" smtClean="0">
                <a:solidFill>
                  <a:schemeClr val="tx1"/>
                </a:solidFill>
                <a:effectLst/>
                <a:latin typeface="+mn-lt"/>
                <a:ea typeface="+mn-ea"/>
                <a:cs typeface="+mn-cs"/>
              </a:rPr>
            </a:br>
            <a:r>
              <a:rPr lang="en-US" sz="1200" b="0" i="0" u="none" strike="noStrike" kern="1200" dirty="0" smtClean="0">
                <a:solidFill>
                  <a:schemeClr val="tx1"/>
                </a:solidFill>
                <a:effectLst/>
                <a:latin typeface="+mn-lt"/>
                <a:ea typeface="+mn-ea"/>
                <a:cs typeface="+mn-cs"/>
              </a:rPr>
              <a:t>Newt Gingrich</a:t>
            </a:r>
            <a:endParaRPr lang="en-US" b="0" dirty="0" smtClean="0">
              <a:effectLst/>
            </a:endParaRPr>
          </a:p>
          <a:p>
            <a:pPr rtl="0"/>
            <a:r>
              <a:rPr lang="en-US" sz="1200" b="0" i="0" u="none" strike="noStrike" kern="1200" dirty="0" smtClean="0">
                <a:solidFill>
                  <a:schemeClr val="tx1"/>
                </a:solidFill>
                <a:effectLst/>
                <a:latin typeface="+mn-lt"/>
                <a:ea typeface="+mn-ea"/>
                <a:cs typeface="+mn-cs"/>
              </a:rPr>
              <a:t>Fox News</a:t>
            </a:r>
            <a:endParaRPr lang="en-US" b="0" dirty="0" smtClean="0">
              <a:effectLst/>
            </a:endParaRPr>
          </a:p>
          <a:p>
            <a:pPr rtl="0"/>
            <a:r>
              <a:rPr lang="en-US" sz="1200" b="0" i="0" u="none" strike="noStrike" kern="1200" dirty="0" smtClean="0">
                <a:solidFill>
                  <a:schemeClr val="tx1"/>
                </a:solidFill>
                <a:effectLst/>
                <a:latin typeface="+mn-lt"/>
                <a:ea typeface="+mn-ea"/>
                <a:cs typeface="+mn-cs"/>
              </a:rPr>
              <a:t>24 January 2018</a:t>
            </a:r>
            <a:endParaRPr lang="en-US" b="0" dirty="0" smtClean="0">
              <a:effectLst/>
            </a:endParaRPr>
          </a:p>
          <a:p>
            <a:pPr rtl="0"/>
            <a:r>
              <a:rPr lang="en-US" sz="1200" b="0" i="0" u="sng" strike="noStrike" kern="1200" dirty="0" smtClean="0">
                <a:solidFill>
                  <a:schemeClr val="tx1"/>
                </a:solidFill>
                <a:effectLst/>
                <a:latin typeface="+mn-lt"/>
                <a:ea typeface="+mn-ea"/>
                <a:cs typeface="+mn-cs"/>
                <a:hlinkClick r:id="rId7"/>
              </a:rPr>
              <a:t>http://www.foxnews.com/opinion/2018/01/24/newt-gingrich-schumer-shutdown-turns-into-schumer-surrender.html</a:t>
            </a:r>
            <a:endParaRPr lang="en-US" b="0" dirty="0" smtClean="0">
              <a:effectLst/>
            </a:endParaRPr>
          </a:p>
          <a:p>
            <a:r>
              <a:rPr lang="en-US" dirty="0" smtClean="0"/>
              <a:t/>
            </a:r>
            <a:br>
              <a:rPr lang="en-US" dirty="0" smtClean="0"/>
            </a:br>
            <a:endParaRPr lang="en-US" dirty="0"/>
          </a:p>
        </p:txBody>
      </p:sp>
      <p:sp>
        <p:nvSpPr>
          <p:cNvPr id="4" name="Slide Number Placeholder 3"/>
          <p:cNvSpPr>
            <a:spLocks noGrp="1"/>
          </p:cNvSpPr>
          <p:nvPr>
            <p:ph type="sldNum" sz="quarter" idx="10"/>
          </p:nvPr>
        </p:nvSpPr>
        <p:spPr/>
        <p:txBody>
          <a:bodyPr/>
          <a:lstStyle/>
          <a:p>
            <a:fld id="{AACFB4D4-8259-430E-904B-CA15EE803691}" type="slidenum">
              <a:rPr lang="en-US" smtClean="0"/>
              <a:t>4</a:t>
            </a:fld>
            <a:endParaRPr lang="en-US" dirty="0"/>
          </a:p>
        </p:txBody>
      </p:sp>
    </p:spTree>
    <p:extLst>
      <p:ext uri="{BB962C8B-B14F-4D97-AF65-F5344CB8AC3E}">
        <p14:creationId xmlns:p14="http://schemas.microsoft.com/office/powerpoint/2010/main" val="2973327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73163"/>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latin typeface="Arial" panose="020B0604020202020204" pitchFamily="34" charset="0"/>
                <a:cs typeface="Arial" panose="020B0604020202020204" pitchFamily="34" charset="0"/>
              </a:rPr>
              <a:t>Current</a:t>
            </a:r>
            <a:r>
              <a:rPr lang="en-US" sz="1200" b="1" baseline="0" dirty="0" smtClean="0">
                <a:latin typeface="Arial" panose="020B0604020202020204" pitchFamily="34" charset="0"/>
                <a:cs typeface="Arial" panose="020B0604020202020204" pitchFamily="34" charset="0"/>
              </a:rPr>
              <a:t> events quiz:</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Arial" panose="020B0604020202020204" pitchFamily="34" charset="0"/>
                <a:cs typeface="Arial" panose="020B0604020202020204" pitchFamily="34" charset="0"/>
              </a:rPr>
              <a:t>1. T/F: No government shutdowns occurred during the presidency of Jimmy Carter</a:t>
            </a:r>
          </a:p>
          <a:p>
            <a:pPr marL="228600" marR="0" indent="-228600" algn="l" defTabSz="914400" rtl="0" eaLnBrk="1" fontAlgn="auto" latinLnBrk="0" hangingPunct="1">
              <a:lnSpc>
                <a:spcPct val="100000"/>
              </a:lnSpc>
              <a:spcBef>
                <a:spcPts val="0"/>
              </a:spcBef>
              <a:spcAft>
                <a:spcPts val="0"/>
              </a:spcAft>
              <a:buClrTx/>
              <a:buSzTx/>
              <a:buFont typeface="+mj-lt"/>
              <a:buAutoNum type="alphaLcPeriod"/>
              <a:tabLst/>
              <a:defRPr/>
            </a:pPr>
            <a:endParaRPr lang="en-US" sz="1200" baseline="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Arial" panose="020B0604020202020204" pitchFamily="34" charset="0"/>
                <a:cs typeface="Arial" panose="020B0604020202020204" pitchFamily="34" charset="0"/>
              </a:rPr>
              <a:t>2. T/F: Many liberals were angry that Senate Minority Leader seemed to offer support for money to build the border wall as a concession during budget negotiations with the White House.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Arial" panose="020B0604020202020204" pitchFamily="34" charset="0"/>
                <a:cs typeface="Arial" panose="020B0604020202020204" pitchFamily="34" charset="0"/>
              </a:rPr>
              <a:t>3. T/F: The 2018 shutdown was the first to occur with one party in control of the White House and both houses of Congress.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latin typeface="Arial" panose="020B0604020202020204" pitchFamily="34" charset="0"/>
                <a:cs typeface="Arial" panose="020B0604020202020204" pitchFamily="34" charset="0"/>
              </a:rPr>
              <a:t>4. During a government shutdown:</a:t>
            </a:r>
          </a:p>
          <a:p>
            <a:pPr marL="228600" marR="0" indent="-228600" algn="l" defTabSz="914400" rtl="0" eaLnBrk="1" fontAlgn="auto" latinLnBrk="0" hangingPunct="1">
              <a:lnSpc>
                <a:spcPct val="100000"/>
              </a:lnSpc>
              <a:spcBef>
                <a:spcPts val="0"/>
              </a:spcBef>
              <a:spcAft>
                <a:spcPts val="0"/>
              </a:spcAft>
              <a:buClrTx/>
              <a:buSzTx/>
              <a:buFontTx/>
              <a:buAutoNum type="alphaLcPeriod"/>
              <a:tabLst/>
              <a:defRPr/>
            </a:pPr>
            <a:r>
              <a:rPr lang="en-US" sz="1200" baseline="0" dirty="0" smtClean="0">
                <a:latin typeface="Arial" panose="020B0604020202020204" pitchFamily="34" charset="0"/>
                <a:cs typeface="Arial" panose="020B0604020202020204" pitchFamily="34" charset="0"/>
              </a:rPr>
              <a:t>National parks remain open</a:t>
            </a:r>
          </a:p>
          <a:p>
            <a:pPr marL="228600" marR="0" indent="-228600" algn="l" defTabSz="914400" rtl="0" eaLnBrk="1" fontAlgn="auto" latinLnBrk="0" hangingPunct="1">
              <a:lnSpc>
                <a:spcPct val="100000"/>
              </a:lnSpc>
              <a:spcBef>
                <a:spcPts val="0"/>
              </a:spcBef>
              <a:spcAft>
                <a:spcPts val="0"/>
              </a:spcAft>
              <a:buClrTx/>
              <a:buSzTx/>
              <a:buFontTx/>
              <a:buAutoNum type="alphaLcPeriod"/>
              <a:tabLst/>
              <a:defRPr/>
            </a:pPr>
            <a:r>
              <a:rPr lang="en-US" sz="1200" baseline="0" dirty="0" smtClean="0">
                <a:latin typeface="Arial" panose="020B0604020202020204" pitchFamily="34" charset="0"/>
                <a:cs typeface="Arial" panose="020B0604020202020204" pitchFamily="34" charset="0"/>
              </a:rPr>
              <a:t>Congress does not get paid</a:t>
            </a:r>
          </a:p>
          <a:p>
            <a:pPr marL="228600" marR="0" indent="-228600" algn="l" defTabSz="914400" rtl="0" eaLnBrk="1" fontAlgn="auto" latinLnBrk="0" hangingPunct="1">
              <a:lnSpc>
                <a:spcPct val="100000"/>
              </a:lnSpc>
              <a:spcBef>
                <a:spcPts val="0"/>
              </a:spcBef>
              <a:spcAft>
                <a:spcPts val="0"/>
              </a:spcAft>
              <a:buClrTx/>
              <a:buSzTx/>
              <a:buFontTx/>
              <a:buAutoNum type="alphaLcPeriod"/>
              <a:tabLst/>
              <a:defRPr/>
            </a:pPr>
            <a:r>
              <a:rPr lang="en-US" sz="1200" baseline="0" dirty="0" smtClean="0">
                <a:latin typeface="Arial" panose="020B0604020202020204" pitchFamily="34" charset="0"/>
                <a:cs typeface="Arial" panose="020B0604020202020204" pitchFamily="34" charset="0"/>
              </a:rPr>
              <a:t>Members of the military get furloughed</a:t>
            </a:r>
          </a:p>
          <a:p>
            <a:pPr marL="228600" marR="0" indent="-228600" algn="l" defTabSz="914400" rtl="0" eaLnBrk="1" fontAlgn="auto" latinLnBrk="0" hangingPunct="1">
              <a:lnSpc>
                <a:spcPct val="100000"/>
              </a:lnSpc>
              <a:spcBef>
                <a:spcPts val="0"/>
              </a:spcBef>
              <a:spcAft>
                <a:spcPts val="0"/>
              </a:spcAft>
              <a:buClrTx/>
              <a:buSzTx/>
              <a:buFontTx/>
              <a:buAutoNum type="alphaLcPeriod"/>
              <a:tabLst/>
              <a:defRPr/>
            </a:pPr>
            <a:r>
              <a:rPr lang="en-US" sz="1200" baseline="0" dirty="0" smtClean="0">
                <a:latin typeface="Arial" panose="020B0604020202020204" pitchFamily="34" charset="0"/>
                <a:cs typeface="Arial" panose="020B0604020202020204" pitchFamily="34" charset="0"/>
              </a:rPr>
              <a:t>The White House shuts down</a:t>
            </a:r>
          </a:p>
          <a:p>
            <a:pPr marL="228600" marR="0" indent="-228600" algn="l" defTabSz="914400" rtl="0" eaLnBrk="1" fontAlgn="auto" latinLnBrk="0" hangingPunct="1">
              <a:lnSpc>
                <a:spcPct val="100000"/>
              </a:lnSpc>
              <a:spcBef>
                <a:spcPts val="0"/>
              </a:spcBef>
              <a:spcAft>
                <a:spcPts val="0"/>
              </a:spcAft>
              <a:buClrTx/>
              <a:buSzTx/>
              <a:buFontTx/>
              <a:buAutoNum type="alphaLcPeriod"/>
              <a:tabLst/>
              <a:defRPr/>
            </a:pPr>
            <a:r>
              <a:rPr lang="en-US" sz="1200" baseline="0" dirty="0" smtClean="0">
                <a:latin typeface="Arial" panose="020B0604020202020204" pitchFamily="34" charset="0"/>
                <a:cs typeface="Arial" panose="020B0604020202020204" pitchFamily="34" charset="0"/>
              </a:rPr>
              <a:t>All of the above</a:t>
            </a:r>
          </a:p>
          <a:p>
            <a:pPr marL="228600" marR="0" indent="-228600" algn="l" defTabSz="914400" rtl="0" eaLnBrk="1" fontAlgn="auto" latinLnBrk="0" hangingPunct="1">
              <a:lnSpc>
                <a:spcPct val="100000"/>
              </a:lnSpc>
              <a:spcBef>
                <a:spcPts val="0"/>
              </a:spcBef>
              <a:spcAft>
                <a:spcPts val="0"/>
              </a:spcAft>
              <a:buClrTx/>
              <a:buSzTx/>
              <a:buFontTx/>
              <a:buAutoNum type="alphaLcPeriod"/>
              <a:tabLst/>
              <a:defRPr/>
            </a:pPr>
            <a:r>
              <a:rPr lang="en-US" sz="1200" baseline="0" dirty="0" smtClean="0">
                <a:latin typeface="Arial" panose="020B0604020202020204" pitchFamily="34" charset="0"/>
                <a:cs typeface="Arial" panose="020B0604020202020204" pitchFamily="34" charset="0"/>
              </a:rPr>
              <a:t>None of the above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dirty="0" smtClean="0">
              <a:latin typeface="Arial" panose="020B0604020202020204" pitchFamily="34" charset="0"/>
              <a:cs typeface="Arial" panose="020B0604020202020204" pitchFamily="34" charset="0"/>
            </a:endParaRPr>
          </a:p>
          <a:p>
            <a:pPr marL="228600" marR="0" indent="-228600" algn="l" defTabSz="914400" rtl="0" eaLnBrk="1" fontAlgn="auto" latinLnBrk="0" hangingPunct="1">
              <a:lnSpc>
                <a:spcPct val="100000"/>
              </a:lnSpc>
              <a:spcBef>
                <a:spcPts val="0"/>
              </a:spcBef>
              <a:spcAft>
                <a:spcPts val="0"/>
              </a:spcAft>
              <a:buClrTx/>
              <a:buSzTx/>
              <a:buFontTx/>
              <a:buAutoNum type="arabicPeriod" startAt="5"/>
              <a:tabLst/>
              <a:defRPr/>
            </a:pPr>
            <a:r>
              <a:rPr lang="en-US" sz="1200" baseline="0" dirty="0" smtClean="0">
                <a:latin typeface="Arial" panose="020B0604020202020204" pitchFamily="34" charset="0"/>
                <a:cs typeface="Arial" panose="020B0604020202020204" pitchFamily="34" charset="0"/>
              </a:rPr>
              <a:t>The longest government shutdown occurred during the presidency of</a:t>
            </a:r>
          </a:p>
          <a:p>
            <a:pPr marL="228600" marR="0" indent="-228600" algn="l" defTabSz="914400" rtl="0" eaLnBrk="1" fontAlgn="auto" latinLnBrk="0" hangingPunct="1">
              <a:lnSpc>
                <a:spcPct val="100000"/>
              </a:lnSpc>
              <a:spcBef>
                <a:spcPts val="0"/>
              </a:spcBef>
              <a:spcAft>
                <a:spcPts val="0"/>
              </a:spcAft>
              <a:buClrTx/>
              <a:buSzTx/>
              <a:buFontTx/>
              <a:buAutoNum type="alphaLcPeriod"/>
              <a:tabLst/>
              <a:defRPr/>
            </a:pPr>
            <a:r>
              <a:rPr lang="en-US" sz="1200" baseline="0" dirty="0" smtClean="0">
                <a:latin typeface="Arial" panose="020B0604020202020204" pitchFamily="34" charset="0"/>
                <a:cs typeface="Arial" panose="020B0604020202020204" pitchFamily="34" charset="0"/>
              </a:rPr>
              <a:t>Jimmy Carter</a:t>
            </a:r>
          </a:p>
          <a:p>
            <a:pPr marL="228600" marR="0" indent="-228600" algn="l" defTabSz="914400" rtl="0" eaLnBrk="1" fontAlgn="auto" latinLnBrk="0" hangingPunct="1">
              <a:lnSpc>
                <a:spcPct val="100000"/>
              </a:lnSpc>
              <a:spcBef>
                <a:spcPts val="0"/>
              </a:spcBef>
              <a:spcAft>
                <a:spcPts val="0"/>
              </a:spcAft>
              <a:buClrTx/>
              <a:buSzTx/>
              <a:buFontTx/>
              <a:buAutoNum type="alphaLcPeriod"/>
              <a:tabLst/>
              <a:defRPr/>
            </a:pPr>
            <a:r>
              <a:rPr lang="en-US" sz="1200" baseline="0" dirty="0" smtClean="0">
                <a:latin typeface="Arial" panose="020B0604020202020204" pitchFamily="34" charset="0"/>
                <a:cs typeface="Arial" panose="020B0604020202020204" pitchFamily="34" charset="0"/>
              </a:rPr>
              <a:t>Ronald Reagan</a:t>
            </a:r>
          </a:p>
          <a:p>
            <a:pPr marL="228600" marR="0" indent="-228600" algn="l" defTabSz="914400" rtl="0" eaLnBrk="1" fontAlgn="auto" latinLnBrk="0" hangingPunct="1">
              <a:lnSpc>
                <a:spcPct val="100000"/>
              </a:lnSpc>
              <a:spcBef>
                <a:spcPts val="0"/>
              </a:spcBef>
              <a:spcAft>
                <a:spcPts val="0"/>
              </a:spcAft>
              <a:buClrTx/>
              <a:buSzTx/>
              <a:buFontTx/>
              <a:buAutoNum type="alphaLcPeriod"/>
              <a:tabLst/>
              <a:defRPr/>
            </a:pPr>
            <a:r>
              <a:rPr lang="en-US" sz="1200" baseline="0" dirty="0" smtClean="0">
                <a:latin typeface="Arial" panose="020B0604020202020204" pitchFamily="34" charset="0"/>
                <a:cs typeface="Arial" panose="020B0604020202020204" pitchFamily="34" charset="0"/>
              </a:rPr>
              <a:t>Bill Clinton</a:t>
            </a:r>
          </a:p>
          <a:p>
            <a:pPr marL="228600" marR="0" indent="-228600" algn="l" defTabSz="914400" rtl="0" eaLnBrk="1" fontAlgn="auto" latinLnBrk="0" hangingPunct="1">
              <a:lnSpc>
                <a:spcPct val="100000"/>
              </a:lnSpc>
              <a:spcBef>
                <a:spcPts val="0"/>
              </a:spcBef>
              <a:spcAft>
                <a:spcPts val="0"/>
              </a:spcAft>
              <a:buClrTx/>
              <a:buSzTx/>
              <a:buFontTx/>
              <a:buAutoNum type="alphaLcPeriod"/>
              <a:tabLst/>
              <a:defRPr/>
            </a:pPr>
            <a:r>
              <a:rPr lang="en-US" sz="1200" baseline="0" dirty="0" smtClean="0">
                <a:latin typeface="Arial" panose="020B0604020202020204" pitchFamily="34" charset="0"/>
                <a:cs typeface="Arial" panose="020B0604020202020204" pitchFamily="34" charset="0"/>
              </a:rPr>
              <a:t>Barack Obama</a:t>
            </a:r>
          </a:p>
          <a:p>
            <a:pPr marL="228600" marR="0" indent="-228600" algn="l" defTabSz="914400" rtl="0" eaLnBrk="1" fontAlgn="auto" latinLnBrk="0" hangingPunct="1">
              <a:lnSpc>
                <a:spcPct val="100000"/>
              </a:lnSpc>
              <a:spcBef>
                <a:spcPts val="0"/>
              </a:spcBef>
              <a:spcAft>
                <a:spcPts val="0"/>
              </a:spcAft>
              <a:buClrTx/>
              <a:buSzTx/>
              <a:buFontTx/>
              <a:buAutoNum type="arabicPeriod" startAt="5"/>
              <a:tabLst/>
              <a:defRPr/>
            </a:pPr>
            <a:endParaRPr lang="en-US" sz="1200" baseline="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baseline="0" dirty="0" smtClean="0">
                <a:latin typeface="Arial" panose="020B0604020202020204" pitchFamily="34" charset="0"/>
                <a:cs typeface="Arial" panose="020B0604020202020204" pitchFamily="34" charset="0"/>
              </a:rPr>
              <a:t>Answers:</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sz="1200" baseline="0" dirty="0" smtClean="0">
                <a:latin typeface="Arial" panose="020B0604020202020204" pitchFamily="34" charset="0"/>
                <a:cs typeface="Arial" panose="020B0604020202020204" pitchFamily="34" charset="0"/>
              </a:rPr>
              <a:t>False</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sz="1200" baseline="0" dirty="0" smtClean="0">
                <a:latin typeface="Arial" panose="020B0604020202020204" pitchFamily="34" charset="0"/>
                <a:cs typeface="Arial" panose="020B0604020202020204" pitchFamily="34" charset="0"/>
              </a:rPr>
              <a:t>True</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sz="1200" baseline="0" dirty="0" smtClean="0">
                <a:latin typeface="Arial" panose="020B0604020202020204" pitchFamily="34" charset="0"/>
                <a:cs typeface="Arial" panose="020B0604020202020204" pitchFamily="34" charset="0"/>
              </a:rPr>
              <a:t>False</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sz="1200" baseline="0" dirty="0" smtClean="0">
                <a:latin typeface="Arial" panose="020B0604020202020204" pitchFamily="34" charset="0"/>
                <a:cs typeface="Arial" panose="020B0604020202020204" pitchFamily="34" charset="0"/>
              </a:rPr>
              <a:t>F</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sz="1200" baseline="0" dirty="0" smtClean="0">
                <a:latin typeface="Arial" panose="020B0604020202020204" pitchFamily="34" charset="0"/>
                <a:cs typeface="Arial" panose="020B0604020202020204" pitchFamily="34" charset="0"/>
              </a:rPr>
              <a:t>C</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sz="1200" baseline="0" dirty="0" smtClean="0">
              <a:latin typeface="Arial" panose="020B0604020202020204" pitchFamily="34" charset="0"/>
              <a:cs typeface="Arial" panose="020B0604020202020204" pitchFamily="34" charset="0"/>
            </a:endParaRPr>
          </a:p>
          <a:p>
            <a:pPr marL="228600" marR="0" indent="-228600" algn="l" defTabSz="914400" rtl="0" eaLnBrk="1" fontAlgn="auto" latinLnBrk="0" hangingPunct="1">
              <a:lnSpc>
                <a:spcPct val="100000"/>
              </a:lnSpc>
              <a:spcBef>
                <a:spcPts val="0"/>
              </a:spcBef>
              <a:spcAft>
                <a:spcPts val="0"/>
              </a:spcAft>
              <a:buClrTx/>
              <a:buSzTx/>
              <a:buFontTx/>
              <a:buAutoNum type="alphaLcPeriod"/>
              <a:tabLst/>
              <a:defRPr/>
            </a:pPr>
            <a:endParaRPr lang="en-US" sz="1200" baseline="0" dirty="0" smtClean="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aseline="0"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AACFB4D4-8259-430E-904B-CA15EE803691}" type="slidenum">
              <a:rPr lang="en-US" smtClean="0"/>
              <a:t>5</a:t>
            </a:fld>
            <a:endParaRPr lang="en-US" dirty="0"/>
          </a:p>
        </p:txBody>
      </p:sp>
    </p:spTree>
    <p:extLst>
      <p:ext uri="{BB962C8B-B14F-4D97-AF65-F5344CB8AC3E}">
        <p14:creationId xmlns:p14="http://schemas.microsoft.com/office/powerpoint/2010/main" val="3076590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6"/>
          <p:cNvSpPr/>
          <p:nvPr/>
        </p:nvSpPr>
        <p:spPr>
          <a:xfrm>
            <a:off x="3175" y="6400800"/>
            <a:ext cx="12188825" cy="457200"/>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sp>
      <p:pic>
        <p:nvPicPr>
          <p:cNvPr id="11" name="Picture 10"/>
          <p:cNvPicPr>
            <a:picLocks noChangeAspect="1"/>
          </p:cNvPicPr>
          <p:nvPr userDrawn="1"/>
        </p:nvPicPr>
        <p:blipFill rotWithShape="1">
          <a:blip r:embed="rId2">
            <a:clrChange>
              <a:clrFrom>
                <a:srgbClr val="FFFFFF"/>
              </a:clrFrom>
              <a:clrTo>
                <a:srgbClr val="FFFFFF">
                  <a:alpha val="0"/>
                </a:srgbClr>
              </a:clrTo>
            </a:clrChange>
            <a:lum bright="70000" contrast="-70000"/>
            <a:extLst>
              <a:ext uri="{28A0092B-C50C-407E-A947-70E740481C1C}">
                <a14:useLocalDpi xmlns:a14="http://schemas.microsoft.com/office/drawing/2010/main" val="0"/>
              </a:ext>
            </a:extLst>
          </a:blip>
          <a:srcRect l="12898" t="4028" r="26805" b="38658"/>
          <a:stretch/>
        </p:blipFill>
        <p:spPr>
          <a:xfrm>
            <a:off x="7119256" y="2171868"/>
            <a:ext cx="5068389" cy="4150556"/>
          </a:xfrm>
          <a:prstGeom prst="rect">
            <a:avLst/>
          </a:prstGeom>
          <a:effectLst/>
        </p:spPr>
      </p:pic>
      <p:sp>
        <p:nvSpPr>
          <p:cNvPr id="2" name="Title 1"/>
          <p:cNvSpPr>
            <a:spLocks noGrp="1"/>
          </p:cNvSpPr>
          <p:nvPr>
            <p:ph type="ctrTitle"/>
          </p:nvPr>
        </p:nvSpPr>
        <p:spPr>
          <a:xfrm>
            <a:off x="561701" y="704510"/>
            <a:ext cx="7167497" cy="2052175"/>
          </a:xfrm>
        </p:spPr>
        <p:txBody>
          <a:bodyPr anchor="b">
            <a:normAutofit/>
          </a:bodyPr>
          <a:lstStyle>
            <a:lvl1pPr algn="l">
              <a:lnSpc>
                <a:spcPct val="85000"/>
              </a:lnSpc>
              <a:defRPr sz="6600" spc="-50" baseline="0">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561701" y="3204361"/>
            <a:ext cx="7167497"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smtClean="0"/>
              <a:t>Click to edit Master subtitle style</a:t>
            </a:r>
            <a:endParaRPr lang="en-US" dirty="0"/>
          </a:p>
        </p:txBody>
      </p:sp>
      <p:cxnSp>
        <p:nvCxnSpPr>
          <p:cNvPr id="14" name="Straight Connector 13"/>
          <p:cNvCxnSpPr/>
          <p:nvPr userDrawn="1"/>
        </p:nvCxnSpPr>
        <p:spPr>
          <a:xfrm flipV="1">
            <a:off x="449705" y="569626"/>
            <a:ext cx="0" cy="899410"/>
          </a:xfrm>
          <a:prstGeom prst="line">
            <a:avLst/>
          </a:prstGeom>
          <a:ln w="38100"/>
        </p:spPr>
        <p:style>
          <a:lnRef idx="1">
            <a:schemeClr val="accent5"/>
          </a:lnRef>
          <a:fillRef idx="0">
            <a:schemeClr val="accent5"/>
          </a:fillRef>
          <a:effectRef idx="0">
            <a:schemeClr val="accent5"/>
          </a:effectRef>
          <a:fontRef idx="minor">
            <a:schemeClr val="tx1"/>
          </a:fontRef>
        </p:style>
      </p:cxnSp>
      <p:cxnSp>
        <p:nvCxnSpPr>
          <p:cNvPr id="15" name="Straight Connector 14"/>
          <p:cNvCxnSpPr/>
          <p:nvPr userDrawn="1"/>
        </p:nvCxnSpPr>
        <p:spPr>
          <a:xfrm flipV="1">
            <a:off x="427644" y="574221"/>
            <a:ext cx="1583387" cy="1479"/>
          </a:xfrm>
          <a:prstGeom prst="line">
            <a:avLst/>
          </a:prstGeom>
          <a:ln w="38100"/>
        </p:spPr>
        <p:style>
          <a:lnRef idx="1">
            <a:schemeClr val="accent5"/>
          </a:lnRef>
          <a:fillRef idx="0">
            <a:schemeClr val="accent5"/>
          </a:fillRef>
          <a:effectRef idx="0">
            <a:schemeClr val="accent5"/>
          </a:effectRef>
          <a:fontRef idx="minor">
            <a:schemeClr val="tx1"/>
          </a:fontRef>
        </p:style>
      </p:cxnSp>
    </p:spTree>
    <p:extLst>
      <p:ext uri="{BB962C8B-B14F-4D97-AF65-F5344CB8AC3E}">
        <p14:creationId xmlns:p14="http://schemas.microsoft.com/office/powerpoint/2010/main" val="517949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a:xfrm>
            <a:off x="9900458" y="6459785"/>
            <a:ext cx="1312025" cy="365125"/>
          </a:xfrm>
          <a:prstGeom prst="rect">
            <a:avLst/>
          </a:prstGeom>
        </p:spPr>
        <p:txBody>
          <a:bodyPr/>
          <a:lstStyle/>
          <a:p>
            <a:fld id="{F2FD251E-7DF1-4C62-8D87-7777D7BC030E}" type="slidenum">
              <a:rPr lang="en-US" smtClean="0"/>
              <a:t>‹#›</a:t>
            </a:fld>
            <a:endParaRPr lang="en-US" dirty="0"/>
          </a:p>
        </p:txBody>
      </p:sp>
    </p:spTree>
    <p:extLst>
      <p:ext uri="{BB962C8B-B14F-4D97-AF65-F5344CB8AC3E}">
        <p14:creationId xmlns:p14="http://schemas.microsoft.com/office/powerpoint/2010/main" val="2622414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a:xfrm>
            <a:off x="9900458" y="6459785"/>
            <a:ext cx="1312025" cy="365125"/>
          </a:xfrm>
          <a:prstGeom prst="rect">
            <a:avLst/>
          </a:prstGeom>
        </p:spPr>
        <p:txBody>
          <a:bodyPr/>
          <a:lstStyle/>
          <a:p>
            <a:fld id="{F2FD251E-7DF1-4C62-8D87-7777D7BC030E}" type="slidenum">
              <a:rPr lang="en-US" smtClean="0"/>
              <a:t>‹#›</a:t>
            </a:fld>
            <a:endParaRPr lang="en-US" dirty="0"/>
          </a:p>
        </p:txBody>
      </p:sp>
    </p:spTree>
    <p:extLst>
      <p:ext uri="{BB962C8B-B14F-4D97-AF65-F5344CB8AC3E}">
        <p14:creationId xmlns:p14="http://schemas.microsoft.com/office/powerpoint/2010/main" val="3637078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a:xfrm>
            <a:off x="10879975" y="6473483"/>
            <a:ext cx="1312025" cy="365125"/>
          </a:xfrm>
          <a:prstGeom prst="rect">
            <a:avLst/>
          </a:prstGeom>
        </p:spPr>
        <p:txBody>
          <a:bodyPr/>
          <a:lstStyle/>
          <a:p>
            <a:fld id="{F2FD251E-7DF1-4C62-8D87-7777D7BC030E}" type="slidenum">
              <a:rPr lang="en-US" smtClean="0"/>
              <a:t>‹#›</a:t>
            </a:fld>
            <a:endParaRPr lang="en-US" dirty="0"/>
          </a:p>
        </p:txBody>
      </p:sp>
    </p:spTree>
    <p:extLst>
      <p:ext uri="{BB962C8B-B14F-4D97-AF65-F5344CB8AC3E}">
        <p14:creationId xmlns:p14="http://schemas.microsoft.com/office/powerpoint/2010/main" val="2796928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baseline="0">
                <a:solidFill>
                  <a:schemeClr val="tx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6" name="Slide Number Placeholder 5"/>
          <p:cNvSpPr>
            <a:spLocks noGrp="1"/>
          </p:cNvSpPr>
          <p:nvPr>
            <p:ph type="sldNum" sz="quarter" idx="12"/>
          </p:nvPr>
        </p:nvSpPr>
        <p:spPr>
          <a:xfrm>
            <a:off x="10736481" y="6449259"/>
            <a:ext cx="1312025" cy="365125"/>
          </a:xfrm>
          <a:prstGeom prst="rect">
            <a:avLst/>
          </a:prstGeom>
        </p:spPr>
        <p:txBody>
          <a:bodyPr/>
          <a:lstStyle/>
          <a:p>
            <a:fld id="{F2FD251E-7DF1-4C62-8D87-7777D7BC030E}"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rotWithShape="1">
          <a:blip r:embed="rId2">
            <a:clrChange>
              <a:clrFrom>
                <a:srgbClr val="FFFFFF"/>
              </a:clrFrom>
              <a:clrTo>
                <a:srgbClr val="FFFFFF">
                  <a:alpha val="0"/>
                </a:srgbClr>
              </a:clrTo>
            </a:clrChange>
            <a:extLst>
              <a:ext uri="{BEBA8EAE-BF5A-486C-A8C5-ECC9F3942E4B}">
                <a14:imgProps xmlns:a14="http://schemas.microsoft.com/office/drawing/2010/main">
                  <a14:imgLayer r:embed="rId3">
                    <a14:imgEffect>
                      <a14:saturation sat="47000"/>
                    </a14:imgEffect>
                  </a14:imgLayer>
                </a14:imgProps>
              </a:ext>
              <a:ext uri="{28A0092B-C50C-407E-A947-70E740481C1C}">
                <a14:useLocalDpi xmlns:a14="http://schemas.microsoft.com/office/drawing/2010/main" val="0"/>
              </a:ext>
            </a:extLst>
          </a:blip>
          <a:srcRect r="8852" b="28090"/>
          <a:stretch/>
        </p:blipFill>
        <p:spPr>
          <a:xfrm>
            <a:off x="9900458" y="4866712"/>
            <a:ext cx="2256998" cy="1534088"/>
          </a:xfrm>
          <a:prstGeom prst="rect">
            <a:avLst/>
          </a:prstGeom>
        </p:spPr>
      </p:pic>
    </p:spTree>
    <p:extLst>
      <p:ext uri="{BB962C8B-B14F-4D97-AF65-F5344CB8AC3E}">
        <p14:creationId xmlns:p14="http://schemas.microsoft.com/office/powerpoint/2010/main" val="865349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a:xfrm>
            <a:off x="10879975" y="6492875"/>
            <a:ext cx="1312025" cy="365125"/>
          </a:xfrm>
          <a:prstGeom prst="rect">
            <a:avLst/>
          </a:prstGeom>
        </p:spPr>
        <p:txBody>
          <a:bodyPr/>
          <a:lstStyle/>
          <a:p>
            <a:fld id="{F2FD251E-7DF1-4C62-8D87-7777D7BC030E}" type="slidenum">
              <a:rPr lang="en-US" smtClean="0"/>
              <a:t>‹#›</a:t>
            </a:fld>
            <a:endParaRPr lang="en-US" dirty="0"/>
          </a:p>
        </p:txBody>
      </p:sp>
    </p:spTree>
    <p:extLst>
      <p:ext uri="{BB962C8B-B14F-4D97-AF65-F5344CB8AC3E}">
        <p14:creationId xmlns:p14="http://schemas.microsoft.com/office/powerpoint/2010/main" val="24833067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a:xfrm>
            <a:off x="9900458" y="6459785"/>
            <a:ext cx="1312025" cy="365125"/>
          </a:xfrm>
          <a:prstGeom prst="rect">
            <a:avLst/>
          </a:prstGeom>
        </p:spPr>
        <p:txBody>
          <a:bodyPr/>
          <a:lstStyle/>
          <a:p>
            <a:fld id="{F2FD251E-7DF1-4C62-8D87-7777D7BC030E}" type="slidenum">
              <a:rPr lang="en-US" smtClean="0"/>
              <a:t>‹#›</a:t>
            </a:fld>
            <a:endParaRPr lang="en-US" dirty="0"/>
          </a:p>
        </p:txBody>
      </p:sp>
    </p:spTree>
    <p:extLst>
      <p:ext uri="{BB962C8B-B14F-4D97-AF65-F5344CB8AC3E}">
        <p14:creationId xmlns:p14="http://schemas.microsoft.com/office/powerpoint/2010/main" val="3835907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Slide Number Placeholder 4"/>
          <p:cNvSpPr>
            <a:spLocks noGrp="1"/>
          </p:cNvSpPr>
          <p:nvPr>
            <p:ph type="sldNum" sz="quarter" idx="12"/>
          </p:nvPr>
        </p:nvSpPr>
        <p:spPr>
          <a:xfrm>
            <a:off x="10879975" y="6492875"/>
            <a:ext cx="1312025" cy="365125"/>
          </a:xfrm>
          <a:prstGeom prst="rect">
            <a:avLst/>
          </a:prstGeom>
        </p:spPr>
        <p:txBody>
          <a:bodyPr/>
          <a:lstStyle/>
          <a:p>
            <a:fld id="{F2FD251E-7DF1-4C62-8D87-7777D7BC030E}" type="slidenum">
              <a:rPr lang="en-US" smtClean="0"/>
              <a:t>‹#›</a:t>
            </a:fld>
            <a:endParaRPr lang="en-US" dirty="0"/>
          </a:p>
        </p:txBody>
      </p:sp>
    </p:spTree>
    <p:extLst>
      <p:ext uri="{BB962C8B-B14F-4D97-AF65-F5344CB8AC3E}">
        <p14:creationId xmlns:p14="http://schemas.microsoft.com/office/powerpoint/2010/main" val="2871270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pic>
        <p:nvPicPr>
          <p:cNvPr id="10" name="Picture 9"/>
          <p:cNvPicPr>
            <a:picLocks noChangeAspect="1"/>
          </p:cNvPicPr>
          <p:nvPr userDrawn="1"/>
        </p:nvPicPr>
        <p:blipFill rotWithShape="1">
          <a:blip r:embed="rId2">
            <a:clrChange>
              <a:clrFrom>
                <a:srgbClr val="FFFFFF"/>
              </a:clrFrom>
              <a:clrTo>
                <a:srgbClr val="FFFFFF">
                  <a:alpha val="0"/>
                </a:srgbClr>
              </a:clrTo>
            </a:clrChange>
            <a:extLst>
              <a:ext uri="{BEBA8EAE-BF5A-486C-A8C5-ECC9F3942E4B}">
                <a14:imgProps xmlns:a14="http://schemas.microsoft.com/office/drawing/2010/main">
                  <a14:imgLayer r:embed="rId3">
                    <a14:imgEffect>
                      <a14:saturation sat="47000"/>
                    </a14:imgEffect>
                  </a14:imgLayer>
                </a14:imgProps>
              </a:ext>
              <a:ext uri="{28A0092B-C50C-407E-A947-70E740481C1C}">
                <a14:useLocalDpi xmlns:a14="http://schemas.microsoft.com/office/drawing/2010/main" val="0"/>
              </a:ext>
            </a:extLst>
          </a:blip>
          <a:srcRect r="8852" b="8210"/>
          <a:stretch/>
        </p:blipFill>
        <p:spPr>
          <a:xfrm>
            <a:off x="10129311" y="4990009"/>
            <a:ext cx="2062689" cy="1867991"/>
          </a:xfrm>
          <a:prstGeom prst="rect">
            <a:avLst/>
          </a:prstGeom>
          <a:noFill/>
        </p:spPr>
      </p:pic>
    </p:spTree>
    <p:extLst>
      <p:ext uri="{BB962C8B-B14F-4D97-AF65-F5344CB8AC3E}">
        <p14:creationId xmlns:p14="http://schemas.microsoft.com/office/powerpoint/2010/main" val="981713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userDrawn="1"/>
        </p:nvSpPr>
        <p:spPr>
          <a:xfrm>
            <a:off x="16" y="0"/>
            <a:ext cx="4050791" cy="6858000"/>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Slide Number Placeholder 6"/>
          <p:cNvSpPr>
            <a:spLocks noGrp="1"/>
          </p:cNvSpPr>
          <p:nvPr>
            <p:ph type="sldNum" sz="quarter" idx="12"/>
          </p:nvPr>
        </p:nvSpPr>
        <p:spPr>
          <a:xfrm>
            <a:off x="9900458" y="6459785"/>
            <a:ext cx="1312025" cy="365125"/>
          </a:xfrm>
          <a:prstGeom prst="rect">
            <a:avLst/>
          </a:prstGeom>
        </p:spPr>
        <p:txBody>
          <a:bodyPr/>
          <a:lstStyle>
            <a:lvl1pPr>
              <a:defRPr>
                <a:solidFill>
                  <a:schemeClr val="tx2"/>
                </a:solidFill>
              </a:defRPr>
            </a:lvl1pPr>
          </a:lstStyle>
          <a:p>
            <a:fld id="{F2FD251E-7DF1-4C62-8D87-7777D7BC030E}" type="slidenum">
              <a:rPr lang="en-US" smtClean="0"/>
              <a:t>‹#›</a:t>
            </a:fld>
            <a:endParaRPr lang="en-US" dirty="0"/>
          </a:p>
        </p:txBody>
      </p:sp>
      <p:pic>
        <p:nvPicPr>
          <p:cNvPr id="10" name="Picture 9"/>
          <p:cNvPicPr>
            <a:picLocks noChangeAspect="1"/>
          </p:cNvPicPr>
          <p:nvPr userDrawn="1"/>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25828" b="13264"/>
          <a:stretch/>
        </p:blipFill>
        <p:spPr>
          <a:xfrm>
            <a:off x="0" y="5552823"/>
            <a:ext cx="1723607" cy="1305177"/>
          </a:xfrm>
          <a:prstGeom prst="rect">
            <a:avLst/>
          </a:prstGeom>
        </p:spPr>
      </p:pic>
    </p:spTree>
    <p:extLst>
      <p:ext uri="{BB962C8B-B14F-4D97-AF65-F5344CB8AC3E}">
        <p14:creationId xmlns:p14="http://schemas.microsoft.com/office/powerpoint/2010/main" val="1426065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Slide Number Placeholder 6"/>
          <p:cNvSpPr>
            <a:spLocks noGrp="1"/>
          </p:cNvSpPr>
          <p:nvPr>
            <p:ph type="sldNum" sz="quarter" idx="12"/>
          </p:nvPr>
        </p:nvSpPr>
        <p:spPr>
          <a:xfrm>
            <a:off x="9900458" y="6459785"/>
            <a:ext cx="1312025" cy="365125"/>
          </a:xfrm>
          <a:prstGeom prst="rect">
            <a:avLst/>
          </a:prstGeom>
        </p:spPr>
        <p:txBody>
          <a:bodyPr/>
          <a:lstStyle/>
          <a:p>
            <a:fld id="{F2FD251E-7DF1-4C62-8D87-7777D7BC030E}" type="slidenum">
              <a:rPr lang="en-US" smtClean="0"/>
              <a:t>‹#›</a:t>
            </a:fld>
            <a:endParaRPr lang="en-US" dirty="0"/>
          </a:p>
        </p:txBody>
      </p:sp>
    </p:spTree>
    <p:extLst>
      <p:ext uri="{BB962C8B-B14F-4D97-AF65-F5344CB8AC3E}">
        <p14:creationId xmlns:p14="http://schemas.microsoft.com/office/powerpoint/2010/main" val="136489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1" y="6558294"/>
            <a:ext cx="12192000" cy="299705"/>
          </a:xfrm>
          <a:prstGeom prst="rect">
            <a:avLst/>
          </a:prstGeom>
          <a:solidFill>
            <a:schemeClr val="accent1"/>
          </a:solidFill>
          <a:ln>
            <a:noFill/>
          </a:ln>
        </p:spPr>
        <p:style>
          <a:lnRef idx="0">
            <a:scrgbClr r="0" g="0" b="0"/>
          </a:lnRef>
          <a:fillRef idx="0">
            <a:scrgbClr r="0" g="0" b="0"/>
          </a:fillRef>
          <a:effectRef idx="0">
            <a:scrgbClr r="0" g="0" b="0"/>
          </a:effectRef>
          <a:fontRef idx="minor">
            <a:schemeClr val="lt1"/>
          </a:fontRef>
        </p:style>
      </p:sp>
      <p:sp>
        <p:nvSpPr>
          <p:cNvPr id="9" name="Rectangle 8"/>
          <p:cNvSpPr/>
          <p:nvPr/>
        </p:nvSpPr>
        <p:spPr>
          <a:xfrm>
            <a:off x="0" y="6512576"/>
            <a:ext cx="12192001" cy="45719"/>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sp>
      <p:sp>
        <p:nvSpPr>
          <p:cNvPr id="2" name="Title Placeholder 1"/>
          <p:cNvSpPr>
            <a:spLocks noGrp="1"/>
          </p:cNvSpPr>
          <p:nvPr>
            <p:ph type="title"/>
          </p:nvPr>
        </p:nvSpPr>
        <p:spPr>
          <a:xfrm>
            <a:off x="1066800" y="787005"/>
            <a:ext cx="10058400" cy="1450757"/>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066800" y="2566084"/>
            <a:ext cx="10058400" cy="3282413"/>
          </a:xfrm>
          <a:prstGeom prst="rect">
            <a:avLst/>
          </a:prstGeom>
        </p:spPr>
        <p:txBody>
          <a:bodyPr vert="horz" lIns="0" tIns="45720" rIns="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10" name="Straight Connector 9"/>
          <p:cNvCxnSpPr/>
          <p:nvPr/>
        </p:nvCxnSpPr>
        <p:spPr>
          <a:xfrm>
            <a:off x="1097280" y="2395257"/>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1" y="0"/>
            <a:ext cx="12192000" cy="605192"/>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sp>
      <p:pic>
        <p:nvPicPr>
          <p:cNvPr id="8" name="Picture 7"/>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0497579" y="192518"/>
            <a:ext cx="1485900" cy="1285875"/>
          </a:xfrm>
          <a:prstGeom prst="rect">
            <a:avLst/>
          </a:prstGeom>
        </p:spPr>
      </p:pic>
      <p:sp>
        <p:nvSpPr>
          <p:cNvPr id="4" name="Slide Number Placeholder 3"/>
          <p:cNvSpPr>
            <a:spLocks noGrp="1"/>
          </p:cNvSpPr>
          <p:nvPr>
            <p:ph type="sldNum" sz="quarter" idx="4"/>
          </p:nvPr>
        </p:nvSpPr>
        <p:spPr>
          <a:xfrm>
            <a:off x="9448800" y="6492874"/>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0338B4-E618-403D-936F-313F7C93500F}" type="slidenum">
              <a:rPr lang="en-US" smtClean="0"/>
              <a:t>‹#›</a:t>
            </a:fld>
            <a:endParaRPr lang="en-US" dirty="0"/>
          </a:p>
        </p:txBody>
      </p:sp>
    </p:spTree>
    <p:extLst>
      <p:ext uri="{BB962C8B-B14F-4D97-AF65-F5344CB8AC3E}">
        <p14:creationId xmlns:p14="http://schemas.microsoft.com/office/powerpoint/2010/main" val="30240062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85000"/>
        </a:lnSpc>
        <a:spcBef>
          <a:spcPct val="0"/>
        </a:spcBef>
        <a:buNone/>
        <a:defRPr sz="4800" b="1" kern="1200" spc="-50" baseline="0">
          <a:solidFill>
            <a:schemeClr val="bg2">
              <a:lumMod val="7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microsoft.com/office/2011/relationships/webextension" Target="../webextensions/webextension1.xm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0.png"/></Relationships>
</file>

<file path=ppt/slides/_rels/slide3.xml.rels><?xml version="1.0" encoding="UTF-8" standalone="yes"?>
<Relationships xmlns="http://schemas.openxmlformats.org/package/2006/relationships"><Relationship Id="rId3" Type="http://schemas.microsoft.com/office/2011/relationships/webextension" Target="../webextensions/webextension2.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CQ Press </a:t>
            </a:r>
            <a:br>
              <a:rPr lang="en-US" dirty="0" smtClean="0"/>
            </a:br>
            <a:r>
              <a:rPr lang="en-US" dirty="0" smtClean="0"/>
              <a:t>Lecture Spark</a:t>
            </a:r>
            <a:endParaRPr lang="en-US" dirty="0"/>
          </a:p>
        </p:txBody>
      </p:sp>
      <p:sp>
        <p:nvSpPr>
          <p:cNvPr id="3" name="Subtitle 2"/>
          <p:cNvSpPr>
            <a:spLocks noGrp="1"/>
          </p:cNvSpPr>
          <p:nvPr>
            <p:ph type="subTitle" idx="1"/>
          </p:nvPr>
        </p:nvSpPr>
        <p:spPr/>
        <p:txBody>
          <a:bodyPr/>
          <a:lstStyle/>
          <a:p>
            <a:r>
              <a:rPr lang="en-US" sz="2000" dirty="0" smtClean="0">
                <a:latin typeface="+mn-lt"/>
              </a:rPr>
              <a:t>February</a:t>
            </a:r>
            <a:r>
              <a:rPr lang="en-US" dirty="0" smtClean="0">
                <a:latin typeface="+mn-lt"/>
              </a:rPr>
              <a:t> 1, </a:t>
            </a:r>
            <a:r>
              <a:rPr lang="en-US" dirty="0" smtClean="0">
                <a:latin typeface="+mn-lt"/>
              </a:rPr>
              <a:t>2018</a:t>
            </a:r>
            <a:endParaRPr lang="en-US" dirty="0">
              <a:latin typeface="+mn-lt"/>
            </a:endParaRPr>
          </a:p>
        </p:txBody>
      </p:sp>
      <p:sp>
        <p:nvSpPr>
          <p:cNvPr id="4" name="Title 1"/>
          <p:cNvSpPr txBox="1">
            <a:spLocks/>
          </p:cNvSpPr>
          <p:nvPr/>
        </p:nvSpPr>
        <p:spPr>
          <a:xfrm>
            <a:off x="561700" y="4240190"/>
            <a:ext cx="7167497" cy="2052175"/>
          </a:xfrm>
          <a:prstGeom prst="rect">
            <a:avLst/>
          </a:prstGeom>
        </p:spPr>
        <p:txBody>
          <a:bodyPr vert="horz" lIns="91440" tIns="45720" rIns="91440" bIns="45720" rtlCol="0" anchor="b">
            <a:noAutofit/>
          </a:bodyPr>
          <a:lstStyle>
            <a:lvl1pPr algn="l" defTabSz="914400" rtl="0" eaLnBrk="1" latinLnBrk="0" hangingPunct="1">
              <a:lnSpc>
                <a:spcPct val="85000"/>
              </a:lnSpc>
              <a:spcBef>
                <a:spcPct val="0"/>
              </a:spcBef>
              <a:buNone/>
              <a:defRPr sz="6600" b="1" kern="1200" spc="-50" baseline="0">
                <a:solidFill>
                  <a:schemeClr val="tx1"/>
                </a:solidFill>
                <a:latin typeface="+mj-lt"/>
                <a:ea typeface="+mj-ea"/>
                <a:cs typeface="+mj-cs"/>
              </a:defRPr>
            </a:lvl1pPr>
          </a:lstStyle>
          <a:p>
            <a:r>
              <a:rPr lang="en-US" sz="3600" b="0" i="1" dirty="0"/>
              <a:t>Connecting current events to your American Government classroom</a:t>
            </a:r>
            <a:endParaRPr lang="en-US" sz="3600" dirty="0"/>
          </a:p>
        </p:txBody>
      </p:sp>
    </p:spTree>
    <p:extLst>
      <p:ext uri="{BB962C8B-B14F-4D97-AF65-F5344CB8AC3E}">
        <p14:creationId xmlns:p14="http://schemas.microsoft.com/office/powerpoint/2010/main" val="34250904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70561"/>
            <a:ext cx="10917936" cy="1542818"/>
          </a:xfrm>
        </p:spPr>
        <p:txBody>
          <a:bodyPr>
            <a:normAutofit/>
          </a:bodyPr>
          <a:lstStyle/>
          <a:p>
            <a:r>
              <a:rPr lang="en-US" sz="5400" dirty="0" smtClean="0"/>
              <a:t>Government Shutdown 2018</a:t>
            </a:r>
            <a:endParaRPr lang="en-US" sz="5400" dirty="0">
              <a:latin typeface="Book Antiqua" panose="02040602050305030304" pitchFamily="18" charset="0"/>
            </a:endParaRPr>
          </a:p>
        </p:txBody>
      </p:sp>
      <p:sp>
        <p:nvSpPr>
          <p:cNvPr id="3" name="Content Placeholder 2"/>
          <p:cNvSpPr>
            <a:spLocks noGrp="1"/>
          </p:cNvSpPr>
          <p:nvPr>
            <p:ph idx="1"/>
          </p:nvPr>
        </p:nvSpPr>
        <p:spPr>
          <a:xfrm>
            <a:off x="1066800" y="2566084"/>
            <a:ext cx="5075583" cy="3282413"/>
          </a:xfrm>
        </p:spPr>
        <p:txBody>
          <a:bodyPr>
            <a:normAutofit/>
          </a:bodyPr>
          <a:lstStyle/>
          <a:p>
            <a:r>
              <a:rPr lang="en-US" dirty="0" smtClean="0">
                <a:solidFill>
                  <a:schemeClr val="tx1"/>
                </a:solidFill>
                <a:cs typeface="Arial" panose="020B0604020202020204" pitchFamily="34" charset="0"/>
              </a:rPr>
              <a:t>On January 20, due to the lack of funding, a government shutdown occurred.  Federal workers were furloughed and national parks closed.</a:t>
            </a:r>
          </a:p>
          <a:p>
            <a:r>
              <a:rPr lang="en-US" dirty="0" smtClean="0">
                <a:solidFill>
                  <a:schemeClr val="tx1"/>
                </a:solidFill>
                <a:cs typeface="Arial" panose="020B0604020202020204" pitchFamily="34" charset="0"/>
              </a:rPr>
              <a:t>The government reopened on January 23.  </a:t>
            </a:r>
          </a:p>
          <a:p>
            <a:r>
              <a:rPr lang="en-US" b="1" dirty="0" smtClean="0">
                <a:solidFill>
                  <a:schemeClr val="tx1"/>
                </a:solidFill>
                <a:cs typeface="Arial" panose="020B0604020202020204" pitchFamily="34" charset="0"/>
              </a:rPr>
              <a:t>What were the events that led to a shutdown this year?   </a:t>
            </a:r>
          </a:p>
          <a:p>
            <a:endParaRPr lang="en-US" sz="3400" dirty="0" smtClean="0">
              <a:cs typeface="Arial" panose="020B0604020202020204" pitchFamily="34" charset="0"/>
            </a:endParaRPr>
          </a:p>
          <a:p>
            <a:pPr>
              <a:buFont typeface="Wingdings" charset="2"/>
              <a:buChar char="Ø"/>
            </a:pPr>
            <a:endParaRPr lang="en-US" sz="2400"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F2FD251E-7DF1-4C62-8D87-7777D7BC030E}" type="slidenum">
              <a:rPr lang="en-US" smtClean="0"/>
              <a:t>2</a:t>
            </a:fld>
            <a:endParaRPr lang="en-US" dirty="0"/>
          </a:p>
        </p:txBody>
      </p:sp>
      <mc:AlternateContent xmlns:mc="http://schemas.openxmlformats.org/markup-compatibility/2006" xmlns:we="http://schemas.microsoft.com/office/webextensions/webextension/2010/11" xmlns:pca="http://schemas.microsoft.com/office/powerpoint/2013/contentapp">
        <mc:Choice Requires="we pca">
          <p:graphicFrame>
            <p:nvGraphicFramePr>
              <p:cNvPr id="7" name="Add-in 6" title="Web Video Player"/>
              <p:cNvGraphicFramePr>
                <a:graphicFrameLocks noGrp="1"/>
              </p:cNvGraphicFramePr>
              <p:nvPr>
                <p:extLst>
                  <p:ext uri="{D42A27DB-BD31-4B8C-83A1-F6EECF244321}">
                    <p14:modId xmlns:p14="http://schemas.microsoft.com/office/powerpoint/2010/main" val="1905415601"/>
                  </p:ext>
                </p:extLst>
              </p:nvPr>
            </p:nvGraphicFramePr>
            <p:xfrm>
              <a:off x="6698973" y="2405269"/>
              <a:ext cx="5315571" cy="3856383"/>
            </p:xfrm>
            <a:graphic>
              <a:graphicData uri="http://schemas.microsoft.com/office/webextensions/webextension/2010/11">
                <we:webextensionref xmlns:we="http://schemas.microsoft.com/office/webextensions/webextension/2010/11" xmlns:r="http://schemas.openxmlformats.org/officeDocument/2006/relationships" r:id="rId3"/>
              </a:graphicData>
            </a:graphic>
          </p:graphicFrame>
        </mc:Choice>
        <mc:Fallback xmlns="">
          <p:pic>
            <p:nvPicPr>
              <p:cNvPr id="7" name="Add-in 6" title="Web Video Player"/>
              <p:cNvPicPr>
                <a:picLocks noGrp="1" noRot="1" noChangeAspect="1" noMove="1" noResize="1" noEditPoints="1" noAdjustHandles="1" noChangeArrowheads="1" noChangeShapeType="1"/>
              </p:cNvPicPr>
              <p:nvPr/>
            </p:nvPicPr>
            <p:blipFill>
              <a:blip r:embed="rId4"/>
              <a:stretch>
                <a:fillRect/>
              </a:stretch>
            </p:blipFill>
            <p:spPr>
              <a:xfrm>
                <a:off x="6698973" y="2405269"/>
                <a:ext cx="5315571" cy="3856383"/>
              </a:xfrm>
              <a:prstGeom prst="rect">
                <a:avLst/>
              </a:prstGeom>
            </p:spPr>
          </p:pic>
        </mc:Fallback>
      </mc:AlternateContent>
    </p:spTree>
    <p:extLst>
      <p:ext uri="{BB962C8B-B14F-4D97-AF65-F5344CB8AC3E}">
        <p14:creationId xmlns:p14="http://schemas.microsoft.com/office/powerpoint/2010/main" val="33416445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70561"/>
            <a:ext cx="10917936" cy="1542818"/>
          </a:xfrm>
        </p:spPr>
        <p:txBody>
          <a:bodyPr>
            <a:normAutofit/>
          </a:bodyPr>
          <a:lstStyle/>
          <a:p>
            <a:r>
              <a:rPr lang="en-US" sz="5400" dirty="0"/>
              <a:t>Government Shutdown 2018</a:t>
            </a:r>
          </a:p>
        </p:txBody>
      </p:sp>
      <p:sp>
        <p:nvSpPr>
          <p:cNvPr id="4" name="Slide Number Placeholder 3"/>
          <p:cNvSpPr>
            <a:spLocks noGrp="1"/>
          </p:cNvSpPr>
          <p:nvPr>
            <p:ph type="sldNum" sz="quarter" idx="12"/>
          </p:nvPr>
        </p:nvSpPr>
        <p:spPr/>
        <p:txBody>
          <a:bodyPr/>
          <a:lstStyle/>
          <a:p>
            <a:fld id="{F2FD251E-7DF1-4C62-8D87-7777D7BC030E}" type="slidenum">
              <a:rPr lang="en-US" smtClean="0"/>
              <a:t>3</a:t>
            </a:fld>
            <a:endParaRPr lang="en-US" dirty="0"/>
          </a:p>
        </p:txBody>
      </p:sp>
      <mc:AlternateContent xmlns:mc="http://schemas.openxmlformats.org/markup-compatibility/2006">
        <mc:Choice xmlns:we="http://schemas.microsoft.com/office/webextensions/webextension/2010/11" xmlns:pca="http://schemas.microsoft.com/office/powerpoint/2013/contentapp" Requires="we pca">
          <p:graphicFrame>
            <p:nvGraphicFramePr>
              <p:cNvPr id="8" name="Add-in 7" title="Web Video Player"/>
              <p:cNvGraphicFramePr>
                <a:graphicFrameLocks noGrp="1"/>
              </p:cNvGraphicFramePr>
              <p:nvPr>
                <p:extLst>
                  <p:ext uri="{D42A27DB-BD31-4B8C-83A1-F6EECF244321}">
                    <p14:modId xmlns:p14="http://schemas.microsoft.com/office/powerpoint/2010/main" val="929148962"/>
                  </p:ext>
                </p:extLst>
              </p:nvPr>
            </p:nvGraphicFramePr>
            <p:xfrm>
              <a:off x="6001380" y="2525047"/>
              <a:ext cx="5983356" cy="3636767"/>
            </p:xfrm>
            <a:graphic>
              <a:graphicData uri="http://schemas.microsoft.com/office/webextensions/webextension/2010/11">
                <we:webextensionref xmlns:we="http://schemas.microsoft.com/office/webextensions/webextension/2010/11" xmlns:r="http://schemas.openxmlformats.org/officeDocument/2006/relationships" r:id="rId3"/>
              </a:graphicData>
            </a:graphic>
          </p:graphicFrame>
        </mc:Choice>
        <mc:Fallback>
          <p:pic>
            <p:nvPicPr>
              <p:cNvPr id="8" name="Add-in 7" title="Web Video Player"/>
              <p:cNvPicPr>
                <a:picLocks noGrp="1" noRot="1" noChangeAspect="1" noMove="1" noResize="1" noEditPoints="1" noAdjustHandles="1" noChangeArrowheads="1" noChangeShapeType="1"/>
              </p:cNvPicPr>
              <p:nvPr/>
            </p:nvPicPr>
            <p:blipFill>
              <a:blip r:embed="rId4"/>
              <a:stretch>
                <a:fillRect/>
              </a:stretch>
            </p:blipFill>
            <p:spPr>
              <a:xfrm>
                <a:off x="6001380" y="2525047"/>
                <a:ext cx="5983356" cy="3636767"/>
              </a:xfrm>
              <a:prstGeom prst="rect">
                <a:avLst/>
              </a:prstGeom>
            </p:spPr>
          </p:pic>
        </mc:Fallback>
      </mc:AlternateContent>
      <p:sp>
        <p:nvSpPr>
          <p:cNvPr id="9" name="TextBox 8"/>
          <p:cNvSpPr txBox="1"/>
          <p:nvPr/>
        </p:nvSpPr>
        <p:spPr>
          <a:xfrm>
            <a:off x="1066800" y="2525047"/>
            <a:ext cx="4598504" cy="3108543"/>
          </a:xfrm>
          <a:prstGeom prst="rect">
            <a:avLst/>
          </a:prstGeom>
          <a:noFill/>
        </p:spPr>
        <p:txBody>
          <a:bodyPr wrap="square" rtlCol="0">
            <a:spAutoFit/>
          </a:bodyPr>
          <a:lstStyle/>
          <a:p>
            <a:pPr lvl="0" defTabSz="914400">
              <a:defRPr/>
            </a:pPr>
            <a:r>
              <a:rPr lang="en-US" sz="2000" dirty="0" smtClean="0">
                <a:cs typeface="Arial" panose="020B0604020202020204" pitchFamily="34" charset="0"/>
              </a:rPr>
              <a:t>This </a:t>
            </a:r>
            <a:r>
              <a:rPr lang="en-US" sz="2000" dirty="0">
                <a:cs typeface="Arial" panose="020B0604020202020204" pitchFamily="34" charset="0"/>
              </a:rPr>
              <a:t>ABC News clip, </a:t>
            </a:r>
            <a:r>
              <a:rPr lang="en-US" sz="2000" i="1" dirty="0">
                <a:cs typeface="Arial" panose="020B0604020202020204" pitchFamily="34" charset="0"/>
              </a:rPr>
              <a:t>How does a government </a:t>
            </a:r>
            <a:r>
              <a:rPr lang="en-US" sz="2000" i="1" dirty="0" smtClean="0">
                <a:cs typeface="Arial" panose="020B0604020202020204" pitchFamily="34" charset="0"/>
              </a:rPr>
              <a:t>shutdown affect Americans</a:t>
            </a:r>
            <a:r>
              <a:rPr lang="en-US" sz="2000" dirty="0" smtClean="0">
                <a:cs typeface="Arial" panose="020B0604020202020204" pitchFamily="34" charset="0"/>
              </a:rPr>
              <a:t> offers a brief look at the impacts of shutdowns.</a:t>
            </a:r>
          </a:p>
          <a:p>
            <a:pPr lvl="0" defTabSz="914400">
              <a:defRPr/>
            </a:pPr>
            <a:endParaRPr lang="en-US" sz="2000" dirty="0">
              <a:cs typeface="Arial" panose="020B0604020202020204" pitchFamily="34" charset="0"/>
            </a:endParaRPr>
          </a:p>
          <a:p>
            <a:pPr lvl="0" defTabSz="914400">
              <a:defRPr/>
            </a:pPr>
            <a:r>
              <a:rPr lang="en-US" sz="2000" b="1" dirty="0" smtClean="0">
                <a:cs typeface="Arial" panose="020B0604020202020204" pitchFamily="34" charset="0"/>
              </a:rPr>
              <a:t>How do you think a government shutdown might impact you and your family?</a:t>
            </a:r>
            <a:endParaRPr lang="en-US" sz="2000" b="1" dirty="0">
              <a:cs typeface="Arial" panose="020B0604020202020204" pitchFamily="34" charset="0"/>
            </a:endParaRPr>
          </a:p>
          <a:p>
            <a:pPr lvl="0" defTabSz="914400">
              <a:defRPr/>
            </a:pPr>
            <a:endParaRPr lang="en-US" dirty="0">
              <a:cs typeface="Arial" panose="020B0604020202020204" pitchFamily="34" charset="0"/>
            </a:endParaRPr>
          </a:p>
          <a:p>
            <a:pPr lvl="0" defTabSz="914400">
              <a:defRPr/>
            </a:pPr>
            <a:endParaRPr lang="en-US" dirty="0">
              <a:cs typeface="Arial" panose="020B0604020202020204" pitchFamily="34" charset="0"/>
            </a:endParaRPr>
          </a:p>
        </p:txBody>
      </p:sp>
    </p:spTree>
    <p:extLst>
      <p:ext uri="{BB962C8B-B14F-4D97-AF65-F5344CB8AC3E}">
        <p14:creationId xmlns:p14="http://schemas.microsoft.com/office/powerpoint/2010/main" val="10145019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70561"/>
            <a:ext cx="10917936" cy="1542818"/>
          </a:xfrm>
        </p:spPr>
        <p:txBody>
          <a:bodyPr>
            <a:normAutofit/>
          </a:bodyPr>
          <a:lstStyle/>
          <a:p>
            <a:r>
              <a:rPr lang="en-US" sz="5400" dirty="0" smtClean="0"/>
              <a:t>Key Concepts</a:t>
            </a:r>
            <a:endParaRPr lang="en-US" sz="5400" dirty="0"/>
          </a:p>
        </p:txBody>
      </p:sp>
      <p:sp>
        <p:nvSpPr>
          <p:cNvPr id="3" name="Content Placeholder 2"/>
          <p:cNvSpPr>
            <a:spLocks noGrp="1"/>
          </p:cNvSpPr>
          <p:nvPr>
            <p:ph idx="1"/>
          </p:nvPr>
        </p:nvSpPr>
        <p:spPr>
          <a:xfrm>
            <a:off x="1066800" y="2566084"/>
            <a:ext cx="5093368" cy="3282413"/>
          </a:xfrm>
        </p:spPr>
        <p:txBody>
          <a:bodyPr wrap="none">
            <a:normAutofit/>
          </a:bodyPr>
          <a:lstStyle/>
          <a:p>
            <a:endParaRPr lang="en-US" sz="2400" dirty="0" smtClean="0">
              <a:latin typeface="Arial" panose="020B0604020202020204" pitchFamily="34" charset="0"/>
              <a:cs typeface="Arial" panose="020B0604020202020204" pitchFamily="34" charset="0"/>
            </a:endParaRPr>
          </a:p>
          <a:p>
            <a:endParaRPr lang="en-US" sz="2400"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F2FD251E-7DF1-4C62-8D87-7777D7BC030E}" type="slidenum">
              <a:rPr lang="en-US" smtClean="0"/>
              <a:t>4</a:t>
            </a:fld>
            <a:endParaRPr lang="en-US" dirty="0"/>
          </a:p>
        </p:txBody>
      </p:sp>
      <p:sp>
        <p:nvSpPr>
          <p:cNvPr id="5" name="TextBox 4"/>
          <p:cNvSpPr txBox="1"/>
          <p:nvPr/>
        </p:nvSpPr>
        <p:spPr>
          <a:xfrm>
            <a:off x="1066800" y="2566083"/>
            <a:ext cx="10075333" cy="4524315"/>
          </a:xfrm>
          <a:prstGeom prst="rect">
            <a:avLst/>
          </a:prstGeom>
          <a:noFill/>
        </p:spPr>
        <p:txBody>
          <a:bodyPr wrap="square" rtlCol="0">
            <a:spAutoFit/>
          </a:bodyPr>
          <a:lstStyle/>
          <a:p>
            <a:r>
              <a:rPr lang="en-US" sz="2000" dirty="0" smtClean="0"/>
              <a:t>A government shutdown is a political decision, so parties get the blame or the credit for their actions.</a:t>
            </a:r>
          </a:p>
          <a:p>
            <a:endParaRPr lang="en-US" sz="2000" dirty="0"/>
          </a:p>
          <a:p>
            <a:pPr marL="342900" indent="-342900">
              <a:buFont typeface="Arial" panose="020B0604020202020204" pitchFamily="34" charset="0"/>
              <a:buChar char="•"/>
            </a:pPr>
            <a:r>
              <a:rPr lang="en-US" sz="2000" dirty="0" smtClean="0"/>
              <a:t>Republicans control all three branches of government</a:t>
            </a:r>
          </a:p>
          <a:p>
            <a:pPr marL="342900" indent="-342900">
              <a:buFont typeface="Arial" panose="020B0604020202020204" pitchFamily="34" charset="0"/>
              <a:buChar char="•"/>
            </a:pPr>
            <a:r>
              <a:rPr lang="en-US" sz="2000" dirty="0" smtClean="0"/>
              <a:t>60 votes are still needed to overcome a filibuster in the Senate - GOP only has 51 votes</a:t>
            </a:r>
          </a:p>
          <a:p>
            <a:pPr marL="342900" indent="-342900">
              <a:buFont typeface="Arial" panose="020B0604020202020204" pitchFamily="34" charset="0"/>
              <a:buChar char="•"/>
            </a:pPr>
            <a:r>
              <a:rPr lang="en-US" sz="2000" dirty="0" smtClean="0"/>
              <a:t>Short-term spending bill passed 230-197  </a:t>
            </a:r>
          </a:p>
          <a:p>
            <a:endParaRPr lang="en-US" sz="2000" dirty="0" smtClean="0"/>
          </a:p>
          <a:p>
            <a:r>
              <a:rPr lang="en-US" sz="2000" dirty="0" smtClean="0"/>
              <a:t>Some </a:t>
            </a:r>
            <a:r>
              <a:rPr lang="en-US" sz="2000" dirty="0"/>
              <a:t>found fault in Democrats for not agreeing to a </a:t>
            </a:r>
            <a:r>
              <a:rPr lang="en-US" sz="2000" dirty="0" smtClean="0"/>
              <a:t>short-term </a:t>
            </a:r>
            <a:r>
              <a:rPr lang="en-US" sz="2000" dirty="0"/>
              <a:t>deal that also extended </a:t>
            </a:r>
            <a:r>
              <a:rPr lang="en-US" sz="2000" dirty="0" smtClean="0"/>
              <a:t>CHIP </a:t>
            </a:r>
            <a:r>
              <a:rPr lang="en-US" sz="2000" dirty="0"/>
              <a:t>(Children’s Health Insurance Program).  </a:t>
            </a:r>
            <a:endParaRPr lang="en-US" sz="2000" dirty="0" smtClean="0"/>
          </a:p>
          <a:p>
            <a:endParaRPr lang="en-US" sz="2000" dirty="0" smtClean="0"/>
          </a:p>
          <a:p>
            <a:r>
              <a:rPr lang="en-US" sz="2000" dirty="0" smtClean="0"/>
              <a:t>Some </a:t>
            </a:r>
            <a:r>
              <a:rPr lang="en-US" sz="2000" dirty="0"/>
              <a:t>Democrats viewed their leadership’s willingness to fund a wall to be a breach of the party’s priorities. </a:t>
            </a:r>
          </a:p>
          <a:p>
            <a:pPr marL="342900" indent="-342900">
              <a:buFont typeface="Wingdings" charset="2"/>
              <a:buChar char="Ø"/>
            </a:pPr>
            <a:endParaRPr lang="en-US" sz="2400" dirty="0" smtClean="0"/>
          </a:p>
          <a:p>
            <a:endParaRPr lang="en-US" sz="2400" dirty="0" smtClean="0"/>
          </a:p>
        </p:txBody>
      </p:sp>
    </p:spTree>
    <p:extLst>
      <p:ext uri="{BB962C8B-B14F-4D97-AF65-F5344CB8AC3E}">
        <p14:creationId xmlns:p14="http://schemas.microsoft.com/office/powerpoint/2010/main" val="11093443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70561"/>
            <a:ext cx="10917936" cy="1542818"/>
          </a:xfrm>
        </p:spPr>
        <p:txBody>
          <a:bodyPr>
            <a:normAutofit/>
          </a:bodyPr>
          <a:lstStyle/>
          <a:p>
            <a:r>
              <a:rPr lang="en-US" sz="5400" dirty="0" smtClean="0"/>
              <a:t>Assessment</a:t>
            </a:r>
            <a:endParaRPr lang="en-US" sz="5400" dirty="0"/>
          </a:p>
        </p:txBody>
      </p:sp>
      <p:sp>
        <p:nvSpPr>
          <p:cNvPr id="3" name="Content Placeholder 2"/>
          <p:cNvSpPr>
            <a:spLocks noGrp="1"/>
          </p:cNvSpPr>
          <p:nvPr>
            <p:ph idx="1"/>
          </p:nvPr>
        </p:nvSpPr>
        <p:spPr/>
        <p:txBody>
          <a:bodyPr>
            <a:normAutofit lnSpcReduction="10000"/>
          </a:bodyPr>
          <a:lstStyle/>
          <a:p>
            <a:r>
              <a:rPr lang="en-US" b="1" dirty="0" smtClean="0">
                <a:solidFill>
                  <a:schemeClr val="tx1"/>
                </a:solidFill>
                <a:cs typeface="Arial" panose="020B0604020202020204" pitchFamily="34" charset="0"/>
              </a:rPr>
              <a:t>Writing</a:t>
            </a:r>
            <a:r>
              <a:rPr lang="en-US" dirty="0" smtClean="0">
                <a:solidFill>
                  <a:schemeClr val="tx1"/>
                </a:solidFill>
                <a:cs typeface="Arial" panose="020B0604020202020204" pitchFamily="34" charset="0"/>
              </a:rPr>
              <a:t>: Should Congress end filibusters when it comes to short-term spending plans, making government shutdowns less likely?</a:t>
            </a:r>
            <a:br>
              <a:rPr lang="en-US" dirty="0" smtClean="0">
                <a:solidFill>
                  <a:schemeClr val="tx1"/>
                </a:solidFill>
                <a:cs typeface="Arial" panose="020B0604020202020204" pitchFamily="34" charset="0"/>
              </a:rPr>
            </a:br>
            <a:endParaRPr lang="en-US" dirty="0" smtClean="0">
              <a:solidFill>
                <a:schemeClr val="tx1"/>
              </a:solidFill>
              <a:cs typeface="Arial" panose="020B0604020202020204" pitchFamily="34" charset="0"/>
            </a:endParaRPr>
          </a:p>
          <a:p>
            <a:r>
              <a:rPr lang="en-US" b="1" dirty="0" smtClean="0">
                <a:solidFill>
                  <a:schemeClr val="tx1"/>
                </a:solidFill>
                <a:cs typeface="Arial" panose="020B0604020202020204" pitchFamily="34" charset="0"/>
              </a:rPr>
              <a:t>Debate</a:t>
            </a:r>
            <a:r>
              <a:rPr lang="en-US" dirty="0" smtClean="0">
                <a:solidFill>
                  <a:schemeClr val="tx1"/>
                </a:solidFill>
                <a:cs typeface="Arial" panose="020B0604020202020204" pitchFamily="34" charset="0"/>
              </a:rPr>
              <a:t>:  Government shutdowns are a robust sign of democracy because, sometimes, parties have differences of opinions that cannot easily be overcome.</a:t>
            </a:r>
          </a:p>
          <a:p>
            <a:r>
              <a:rPr lang="en-US" dirty="0" smtClean="0">
                <a:solidFill>
                  <a:schemeClr val="tx1"/>
                </a:solidFill>
                <a:cs typeface="Arial" panose="020B0604020202020204" pitchFamily="34" charset="0"/>
              </a:rPr>
              <a:t/>
            </a:r>
            <a:br>
              <a:rPr lang="en-US" dirty="0" smtClean="0">
                <a:solidFill>
                  <a:schemeClr val="tx1"/>
                </a:solidFill>
                <a:cs typeface="Arial" panose="020B0604020202020204" pitchFamily="34" charset="0"/>
              </a:rPr>
            </a:br>
            <a:r>
              <a:rPr lang="en-US" b="1" dirty="0" smtClean="0">
                <a:solidFill>
                  <a:schemeClr val="tx1"/>
                </a:solidFill>
                <a:cs typeface="Arial" panose="020B0604020202020204" pitchFamily="34" charset="0"/>
              </a:rPr>
              <a:t>Poll</a:t>
            </a:r>
            <a:r>
              <a:rPr lang="en-US" dirty="0" smtClean="0">
                <a:solidFill>
                  <a:schemeClr val="tx1"/>
                </a:solidFill>
                <a:cs typeface="Arial" panose="020B0604020202020204" pitchFamily="34" charset="0"/>
              </a:rPr>
              <a:t>:  Who do you blame for the shutdown: Republicans, Democrats, or both?</a:t>
            </a:r>
          </a:p>
          <a:p>
            <a:r>
              <a:rPr lang="en-US" dirty="0" smtClean="0">
                <a:solidFill>
                  <a:schemeClr val="tx1"/>
                </a:solidFill>
                <a:cs typeface="Arial" panose="020B0604020202020204" pitchFamily="34" charset="0"/>
              </a:rPr>
              <a:t/>
            </a:r>
            <a:br>
              <a:rPr lang="en-US" dirty="0" smtClean="0">
                <a:solidFill>
                  <a:schemeClr val="tx1"/>
                </a:solidFill>
                <a:cs typeface="Arial" panose="020B0604020202020204" pitchFamily="34" charset="0"/>
              </a:rPr>
            </a:br>
            <a:r>
              <a:rPr lang="en-US" b="1" dirty="0" smtClean="0">
                <a:solidFill>
                  <a:schemeClr val="tx1"/>
                </a:solidFill>
                <a:cs typeface="Arial" panose="020B0604020202020204" pitchFamily="34" charset="0"/>
              </a:rPr>
              <a:t>Short Answer</a:t>
            </a:r>
            <a:r>
              <a:rPr lang="en-US" dirty="0" smtClean="0">
                <a:solidFill>
                  <a:schemeClr val="tx1"/>
                </a:solidFill>
                <a:cs typeface="Arial" panose="020B0604020202020204" pitchFamily="34" charset="0"/>
              </a:rPr>
              <a:t>:  Given that the 2018 shutdown only lasted 3 days, why do you think there was so much media attention given to it?</a:t>
            </a:r>
          </a:p>
        </p:txBody>
      </p:sp>
      <p:sp>
        <p:nvSpPr>
          <p:cNvPr id="4" name="Slide Number Placeholder 3"/>
          <p:cNvSpPr>
            <a:spLocks noGrp="1"/>
          </p:cNvSpPr>
          <p:nvPr>
            <p:ph type="sldNum" sz="quarter" idx="12"/>
          </p:nvPr>
        </p:nvSpPr>
        <p:spPr/>
        <p:txBody>
          <a:bodyPr/>
          <a:lstStyle/>
          <a:p>
            <a:fld id="{F2FD251E-7DF1-4C62-8D87-7777D7BC030E}" type="slidenum">
              <a:rPr lang="en-US" smtClean="0"/>
              <a:t>5</a:t>
            </a:fld>
            <a:endParaRPr lang="en-US" dirty="0"/>
          </a:p>
        </p:txBody>
      </p:sp>
    </p:spTree>
    <p:extLst>
      <p:ext uri="{BB962C8B-B14F-4D97-AF65-F5344CB8AC3E}">
        <p14:creationId xmlns:p14="http://schemas.microsoft.com/office/powerpoint/2010/main" val="4096844131"/>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CQ Press">
      <a:dk1>
        <a:srgbClr val="4B545D"/>
      </a:dk1>
      <a:lt1>
        <a:sysClr val="window" lastClr="FFFFFF"/>
      </a:lt1>
      <a:dk2>
        <a:srgbClr val="FBAD19"/>
      </a:dk2>
      <a:lt2>
        <a:srgbClr val="65707C"/>
      </a:lt2>
      <a:accent1>
        <a:srgbClr val="FBAD19"/>
      </a:accent1>
      <a:accent2>
        <a:srgbClr val="65707C"/>
      </a:accent2>
      <a:accent3>
        <a:srgbClr val="FBAD19"/>
      </a:accent3>
      <a:accent4>
        <a:srgbClr val="A0A9B2"/>
      </a:accent4>
      <a:accent5>
        <a:srgbClr val="FBAD19"/>
      </a:accent5>
      <a:accent6>
        <a:srgbClr val="65707C"/>
      </a:accent6>
      <a:hlink>
        <a:srgbClr val="7B7B7B"/>
      </a:hlink>
      <a:folHlink>
        <a:srgbClr val="FFD965"/>
      </a:folHlink>
    </a:clrScheme>
    <a:fontScheme name="Corbel">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webextension1.xml.rels><?xml version="1.0" encoding="UTF-8" standalone="yes"?>
<Relationships xmlns="http://schemas.openxmlformats.org/package/2006/relationships"><Relationship Id="rId1" Type="http://schemas.openxmlformats.org/officeDocument/2006/relationships/image" Target="../media/image6.png"/></Relationships>
</file>

<file path=ppt/webextensions/_rels/webextension2.xml.rels><?xml version="1.0" encoding="UTF-8" standalone="yes"?>
<Relationships xmlns="http://schemas.openxmlformats.org/package/2006/relationships"><Relationship Id="rId1" Type="http://schemas.openxmlformats.org/officeDocument/2006/relationships/image" Target="../media/image7.png"/></Relationships>
</file>

<file path=ppt/webextensions/webextension1.xml><?xml version="1.0" encoding="utf-8"?>
<we:webextension xmlns:we="http://schemas.microsoft.com/office/webextensions/webextension/2010/11" id="{0C8DCE50-4FA1-F340-82CE-CFBDF26C7C76}">
  <we:reference id="wa104221182" version="3.3.0.0" store="en-US" storeType="OMEX"/>
  <we:alternateReferences>
    <we:reference id="wa104221182" version="3.3.0.0" store="wa104221182" storeType="OMEX"/>
  </we:alternateReferences>
  <we:properties>
    <we:property name="slideId" value="257"/>
    <we:property name="vid" value="&quot;https://www.youtube.com/watch?v=eAcHjFLSiQ0&quot;"/>
    <we:property name="autoplay" value="0"/>
    <we:property name="starttime" value="0"/>
    <we:property name="endtime" value="0"/>
  </we:properties>
  <we:bindings/>
  <we:snapshot xmlns:r="http://schemas.openxmlformats.org/officeDocument/2006/relationships" r:embed="rId1"/>
</we:webextension>
</file>

<file path=ppt/webextensions/webextension2.xml><?xml version="1.0" encoding="utf-8"?>
<we:webextension xmlns:we="http://schemas.microsoft.com/office/webextensions/webextension/2010/11" id="{5DEC5B2C-2924-0E4B-8039-26D07EFB875A}">
  <we:reference id="wa104221182" version="3.3.0.0" store="en-US" storeType="OMEX"/>
  <we:alternateReferences>
    <we:reference id="wa104221182" version="3.3.0.0" store="wa104221182" storeType="OMEX"/>
  </we:alternateReferences>
  <we:properties>
    <we:property name="endtime" value="0"/>
    <we:property name="starttime" value="0"/>
    <we:property name="autoplay" value="0"/>
    <we:property name="vid" value="&quot;https://www.youtube.com/watch?v=hCfsKhH-XUo&quot;"/>
    <we:property name="slideId" value="260"/>
  </we:properties>
  <we:bindings/>
  <we:snapshot xmlns:r="http://schemas.openxmlformats.org/officeDocument/2006/relationships" r:embed="rId1"/>
</we:webextension>
</file>

<file path=docProps/app.xml><?xml version="1.0" encoding="utf-8"?>
<Properties xmlns="http://schemas.openxmlformats.org/officeDocument/2006/extended-properties" xmlns:vt="http://schemas.openxmlformats.org/officeDocument/2006/docPropsVTypes">
  <Template/>
  <TotalTime>1820</TotalTime>
  <Words>646</Words>
  <Application>Microsoft Office PowerPoint</Application>
  <PresentationFormat>Widescreen</PresentationFormat>
  <Paragraphs>113</Paragraphs>
  <Slides>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Book Antiqua</vt:lpstr>
      <vt:lpstr>Calibri</vt:lpstr>
      <vt:lpstr>Corbel</vt:lpstr>
      <vt:lpstr>Wingdings</vt:lpstr>
      <vt:lpstr>Retrospect</vt:lpstr>
      <vt:lpstr>CQ Press  Lecture Spark</vt:lpstr>
      <vt:lpstr>Government Shutdown 2018</vt:lpstr>
      <vt:lpstr>Government Shutdown 2018</vt:lpstr>
      <vt:lpstr>Key Concepts</vt:lpstr>
      <vt:lpstr>Assessment</vt:lpstr>
    </vt:vector>
  </TitlesOfParts>
  <Company>SAGE Publishing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Scott Greenan</dc:creator>
  <cp:lastModifiedBy>John Scappini</cp:lastModifiedBy>
  <cp:revision>67</cp:revision>
  <dcterms:created xsi:type="dcterms:W3CDTF">2017-10-25T15:00:07Z</dcterms:created>
  <dcterms:modified xsi:type="dcterms:W3CDTF">2018-02-01T19:44:04Z</dcterms:modified>
</cp:coreProperties>
</file>