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7"/>
  </p:notesMasterIdLst>
  <p:sldIdLst>
    <p:sldId id="256" r:id="rId2"/>
    <p:sldId id="257" r:id="rId3"/>
    <p:sldId id="263" r:id="rId4"/>
    <p:sldId id="262"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6DD15776-09C7-45C0-A185-DCBD79BC308C}">
          <p14:sldIdLst>
            <p14:sldId id="256"/>
            <p14:sldId id="257"/>
            <p14:sldId id="263"/>
            <p14:sldId id="262"/>
            <p14:sldId id="26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61" autoAdjust="0"/>
    <p:restoredTop sz="76616" autoAdjust="0"/>
  </p:normalViewPr>
  <p:slideViewPr>
    <p:cSldViewPr snapToGrid="0">
      <p:cViewPr varScale="1">
        <p:scale>
          <a:sx n="63" d="100"/>
          <a:sy n="63" d="100"/>
        </p:scale>
        <p:origin x="78" y="558"/>
      </p:cViewPr>
      <p:guideLst/>
    </p:cSldViewPr>
  </p:slideViewPr>
  <p:outlineViewPr>
    <p:cViewPr>
      <p:scale>
        <a:sx n="33" d="100"/>
        <a:sy n="33" d="100"/>
      </p:scale>
      <p:origin x="0" y="0"/>
    </p:cViewPr>
  </p:outlineViewPr>
  <p:notesTextViewPr>
    <p:cViewPr>
      <p:scale>
        <a:sx n="105" d="100"/>
        <a:sy n="105" d="100"/>
      </p:scale>
      <p:origin x="0" y="0"/>
    </p:cViewPr>
  </p:notesTextViewPr>
  <p:sorterViewPr>
    <p:cViewPr>
      <p:scale>
        <a:sx n="66" d="100"/>
        <a:sy n="66" d="100"/>
      </p:scale>
      <p:origin x="0" y="0"/>
    </p:cViewPr>
  </p:sorterViewPr>
  <p:notesViewPr>
    <p:cSldViewPr snapToGrid="0">
      <p:cViewPr>
        <p:scale>
          <a:sx n="97" d="100"/>
          <a:sy n="97" d="100"/>
        </p:scale>
        <p:origin x="2256" y="-5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EA2A24-EAFC-4085-836A-56A292881409}" type="datetimeFigureOut">
              <a:rPr lang="en-US" smtClean="0"/>
              <a:t>4/20/2021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CFB4D4-8259-430E-904B-CA15EE803691}" type="slidenum">
              <a:rPr lang="en-US" smtClean="0"/>
              <a:t>‹#›</a:t>
            </a:fld>
            <a:endParaRPr lang="en-US" dirty="0"/>
          </a:p>
        </p:txBody>
      </p:sp>
    </p:spTree>
    <p:extLst>
      <p:ext uri="{BB962C8B-B14F-4D97-AF65-F5344CB8AC3E}">
        <p14:creationId xmlns:p14="http://schemas.microsoft.com/office/powerpoint/2010/main" val="2684155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youtube.com/watch?v=SRNKHIYxknc"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s://www.youtube.com/watch?v=otfls9ZS_Ag"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politico.com/states/california/story/2021/04/06/california-aims-to-fully-reopen-economy-by-june-15-1371794" TargetMode="External"/><Relationship Id="rId7" Type="http://schemas.openxmlformats.org/officeDocument/2006/relationships/hyperlink" Target="https://abc30.com/health/ca-orders-pause-of-j-j-vaccine-on-us-recommendation/10512377/"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s://www.nytimes.com/2021/04/14/us/johnson-johnson-vaccine-california.html" TargetMode="External"/><Relationship Id="rId5" Type="http://schemas.openxmlformats.org/officeDocument/2006/relationships/hyperlink" Target="https://calmatters.org/newsletters/whatmatters/2021/04/california-hits-vaccine-milestone/" TargetMode="External"/><Relationship Id="rId4" Type="http://schemas.openxmlformats.org/officeDocument/2006/relationships/hyperlink" Target="https://www.latimes.com/california/story/2021-04-16/52-of-california-adults-at-least-partially-vaccinated"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kcra.com/article/newsom-pushes-school-reopening-as-many-california-districts-resist/36123046"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Categories –  California, State Government, Economic Policy, Public Health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Tags – Governor Newsom, Reopening Plan, Johnson and Johnson, Recall Election,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Video #1: </a:t>
            </a:r>
            <a:r>
              <a:rPr lang="en-US" sz="1200" u="sng" kern="1200" dirty="0">
                <a:solidFill>
                  <a:schemeClr val="tx1"/>
                </a:solidFill>
                <a:effectLst/>
                <a:latin typeface="+mn-lt"/>
                <a:ea typeface="+mn-ea"/>
                <a:cs typeface="+mn-cs"/>
                <a:hlinkClick r:id="rId3"/>
              </a:rPr>
              <a:t>https://www.youtube.com/watch?v=SRNKHIYxknc</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Video #2: </a:t>
            </a:r>
            <a:r>
              <a:rPr lang="en-US" sz="1200" u="sng" kern="1200" dirty="0">
                <a:solidFill>
                  <a:schemeClr val="tx1"/>
                </a:solidFill>
                <a:effectLst/>
                <a:latin typeface="+mn-lt"/>
                <a:ea typeface="+mn-ea"/>
                <a:cs typeface="+mn-cs"/>
                <a:hlinkClick r:id="rId4"/>
              </a:rPr>
              <a:t>https://www.youtube.com/watch?v=otfls9ZS_Ag</a:t>
            </a:r>
            <a:endParaRPr lang="en-US" sz="1200" u="sng"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ACFB4D4-8259-430E-904B-CA15EE803691}" type="slidenum">
              <a:rPr lang="en-US" smtClean="0"/>
              <a:t>1</a:t>
            </a:fld>
            <a:endParaRPr lang="en-US" dirty="0"/>
          </a:p>
        </p:txBody>
      </p:sp>
    </p:spTree>
    <p:extLst>
      <p:ext uri="{BB962C8B-B14F-4D97-AF65-F5344CB8AC3E}">
        <p14:creationId xmlns:p14="http://schemas.microsoft.com/office/powerpoint/2010/main" val="445341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following are selected news</a:t>
            </a:r>
            <a:r>
              <a:rPr lang="en-US" sz="1200" kern="1200" baseline="0" dirty="0">
                <a:solidFill>
                  <a:schemeClr val="tx1"/>
                </a:solidFill>
                <a:effectLst/>
                <a:latin typeface="+mn-lt"/>
                <a:ea typeface="+mn-ea"/>
                <a:cs typeface="+mn-cs"/>
              </a:rPr>
              <a:t> articles on </a:t>
            </a:r>
            <a:r>
              <a:rPr lang="en-US" sz="1200" b="0" i="0" kern="1200" baseline="0" dirty="0">
                <a:solidFill>
                  <a:schemeClr val="tx1"/>
                </a:solidFill>
                <a:effectLst/>
                <a:latin typeface="+mn-lt"/>
                <a:ea typeface="+mn-ea"/>
                <a:cs typeface="+mn-cs"/>
              </a:rPr>
              <a:t>California Plans Full Reopen as Vaccination Efforts Intensify</a:t>
            </a:r>
            <a:r>
              <a:rPr lang="en-US" sz="1200" kern="1200" baseline="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California aims to 'fully reopen' economy by June 15</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Politico</a:t>
            </a:r>
          </a:p>
          <a:p>
            <a:r>
              <a:rPr lang="en-US" sz="1200" kern="1200" dirty="0">
                <a:solidFill>
                  <a:schemeClr val="tx1"/>
                </a:solidFill>
                <a:effectLst/>
                <a:latin typeface="+mn-lt"/>
                <a:ea typeface="+mn-ea"/>
                <a:cs typeface="+mn-cs"/>
              </a:rPr>
              <a:t>4/6/21</a:t>
            </a:r>
          </a:p>
          <a:p>
            <a:r>
              <a:rPr lang="en-US" sz="1200" u="sng" kern="1200" dirty="0">
                <a:solidFill>
                  <a:schemeClr val="tx1"/>
                </a:solidFill>
                <a:effectLst/>
                <a:latin typeface="+mn-lt"/>
                <a:ea typeface="+mn-ea"/>
                <a:cs typeface="+mn-cs"/>
                <a:hlinkClick r:id="rId3"/>
              </a:rPr>
              <a:t>https://www.politico.com/states/california/story/2021/04/06/california-aims-to-fully-reopen-economy-by-june-15-1371794</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Half of eligible Californians at least partially vaccinated, state says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Los Angeles Times</a:t>
            </a:r>
          </a:p>
          <a:p>
            <a:r>
              <a:rPr lang="en-US" sz="1200" kern="1200" dirty="0">
                <a:solidFill>
                  <a:schemeClr val="tx1"/>
                </a:solidFill>
                <a:effectLst/>
                <a:latin typeface="+mn-lt"/>
                <a:ea typeface="+mn-ea"/>
                <a:cs typeface="+mn-cs"/>
              </a:rPr>
              <a:t>4/16/21</a:t>
            </a:r>
          </a:p>
          <a:p>
            <a:r>
              <a:rPr lang="en-US" sz="1200" u="sng" kern="1200" dirty="0">
                <a:solidFill>
                  <a:schemeClr val="tx1"/>
                </a:solidFill>
                <a:effectLst/>
                <a:latin typeface="+mn-lt"/>
                <a:ea typeface="+mn-ea"/>
                <a:cs typeface="+mn-cs"/>
                <a:hlinkClick r:id="rId4"/>
              </a:rPr>
              <a:t>https://www.latimes.com/california/story/2021-04-16/52-of-california-adults-at-least-partially-vaccinated</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California hits huge vaccine milestone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Cal Matters</a:t>
            </a:r>
          </a:p>
          <a:p>
            <a:r>
              <a:rPr lang="en-US" sz="1200" kern="1200" dirty="0">
                <a:solidFill>
                  <a:schemeClr val="tx1"/>
                </a:solidFill>
                <a:effectLst/>
                <a:latin typeface="+mn-lt"/>
                <a:ea typeface="+mn-ea"/>
                <a:cs typeface="+mn-cs"/>
              </a:rPr>
              <a:t>4/16/21</a:t>
            </a:r>
          </a:p>
          <a:p>
            <a:r>
              <a:rPr lang="en-US" sz="1200" u="sng" kern="1200" dirty="0">
                <a:solidFill>
                  <a:schemeClr val="tx1"/>
                </a:solidFill>
                <a:effectLst/>
                <a:latin typeface="+mn-lt"/>
                <a:ea typeface="+mn-ea"/>
                <a:cs typeface="+mn-cs"/>
                <a:hlinkClick r:id="rId5"/>
              </a:rPr>
              <a:t>https://calmatters.org/newsletters/whatmatters/2021/04/california-hits-vaccine-milestone/</a:t>
            </a:r>
            <a:endParaRPr lang="en-US" sz="1200" u="sng" kern="1200" dirty="0">
              <a:solidFill>
                <a:schemeClr val="tx1"/>
              </a:solidFill>
              <a:effectLst/>
              <a:latin typeface="+mn-lt"/>
              <a:ea typeface="+mn-ea"/>
              <a:cs typeface="+mn-cs"/>
            </a:endParaRPr>
          </a:p>
          <a:p>
            <a:endParaRPr lang="en-US" sz="1200" u="sng"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What to Know About Johnson &amp; Johnson Vaccines in California</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New York Times</a:t>
            </a:r>
          </a:p>
          <a:p>
            <a:r>
              <a:rPr lang="en-US" sz="1200" kern="1200" dirty="0">
                <a:solidFill>
                  <a:schemeClr val="tx1"/>
                </a:solidFill>
                <a:effectLst/>
                <a:latin typeface="+mn-lt"/>
                <a:ea typeface="+mn-ea"/>
                <a:cs typeface="+mn-cs"/>
              </a:rPr>
              <a:t>4/14/21</a:t>
            </a:r>
          </a:p>
          <a:p>
            <a:r>
              <a:rPr lang="en-US" sz="1200" u="sng" kern="1200" dirty="0">
                <a:solidFill>
                  <a:schemeClr val="tx1"/>
                </a:solidFill>
                <a:effectLst/>
                <a:latin typeface="+mn-lt"/>
                <a:ea typeface="+mn-ea"/>
                <a:cs typeface="+mn-cs"/>
                <a:hlinkClick r:id="rId6"/>
              </a:rPr>
              <a:t>https://www.nytimes.com/2021/04/14/us/johnson-johnson-vaccine-california.html</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California orders pause of Johnson &amp; Johnson vaccine on US recommendation</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ABC 30</a:t>
            </a:r>
          </a:p>
          <a:p>
            <a:r>
              <a:rPr lang="en-US" sz="1200" kern="1200" dirty="0">
                <a:solidFill>
                  <a:schemeClr val="tx1"/>
                </a:solidFill>
                <a:effectLst/>
                <a:latin typeface="+mn-lt"/>
                <a:ea typeface="+mn-ea"/>
                <a:cs typeface="+mn-cs"/>
              </a:rPr>
              <a:t>4/13/21</a:t>
            </a:r>
          </a:p>
          <a:p>
            <a:r>
              <a:rPr lang="en-US" sz="1200" u="sng" kern="1200" dirty="0">
                <a:solidFill>
                  <a:schemeClr val="tx1"/>
                </a:solidFill>
                <a:effectLst/>
                <a:latin typeface="+mn-lt"/>
                <a:ea typeface="+mn-ea"/>
                <a:cs typeface="+mn-cs"/>
                <a:hlinkClick r:id="rId7"/>
              </a:rPr>
              <a:t>https://abc30.com/health/ca-orders-pause-of-j-j-vaccine-on-us-recommendation/10512377/</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ACFB4D4-8259-430E-904B-CA15EE803691}" type="slidenum">
              <a:rPr lang="en-US" smtClean="0"/>
              <a:t>2</a:t>
            </a:fld>
            <a:endParaRPr lang="en-US" dirty="0"/>
          </a:p>
        </p:txBody>
      </p:sp>
    </p:spTree>
    <p:extLst>
      <p:ext uri="{BB962C8B-B14F-4D97-AF65-F5344CB8AC3E}">
        <p14:creationId xmlns:p14="http://schemas.microsoft.com/office/powerpoint/2010/main" val="1948822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following pieces provide analyses of </a:t>
            </a:r>
            <a:r>
              <a:rPr lang="en-US" sz="1200" b="0" i="0" kern="1200" dirty="0">
                <a:solidFill>
                  <a:schemeClr val="tx1"/>
                </a:solidFill>
                <a:effectLst/>
                <a:latin typeface="+mn-lt"/>
                <a:ea typeface="+mn-ea"/>
                <a:cs typeface="+mn-cs"/>
              </a:rPr>
              <a:t>California Plans Full Reopen as Vaccination Efforts Intensify</a:t>
            </a:r>
            <a:r>
              <a:rPr lang="en-US" sz="1200" kern="1200" baseline="0" dirty="0">
                <a:solidFill>
                  <a:schemeClr val="tx1"/>
                </a:solidFill>
                <a:effectLst/>
                <a:latin typeface="+mn-lt"/>
                <a:ea typeface="+mn-ea"/>
                <a:cs typeface="+mn-cs"/>
              </a:rPr>
              <a:t>:</a:t>
            </a:r>
          </a:p>
          <a:p>
            <a:endParaRPr lang="en-US" sz="1200" kern="1200" baseline="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'Reimagine the school year': Newsom pushes reopening as many California districts resist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KCRA 3</a:t>
            </a:r>
          </a:p>
          <a:p>
            <a:r>
              <a:rPr lang="en-US" sz="1200" kern="1200" dirty="0">
                <a:solidFill>
                  <a:schemeClr val="tx1"/>
                </a:solidFill>
                <a:effectLst/>
                <a:latin typeface="+mn-lt"/>
                <a:ea typeface="+mn-ea"/>
                <a:cs typeface="+mn-cs"/>
              </a:rPr>
              <a:t>4/14/21</a:t>
            </a:r>
          </a:p>
          <a:p>
            <a:r>
              <a:rPr lang="en-US" sz="1200" u="sng" kern="1200" dirty="0">
                <a:solidFill>
                  <a:schemeClr val="tx1"/>
                </a:solidFill>
                <a:effectLst/>
                <a:latin typeface="+mn-lt"/>
                <a:ea typeface="+mn-ea"/>
                <a:cs typeface="+mn-cs"/>
                <a:hlinkClick r:id="rId3"/>
              </a:rPr>
              <a:t>https://www.kcra.com/article/newsom-pushes-school-reopening-as-many-california-districts-resist/36123046#</a:t>
            </a:r>
            <a:endParaRPr lang="en-US" sz="1200" kern="1200" dirty="0">
              <a:solidFill>
                <a:schemeClr val="tx1"/>
              </a:solidFill>
              <a:effectLst/>
              <a:latin typeface="+mn-lt"/>
              <a:ea typeface="+mn-ea"/>
              <a:cs typeface="+mn-cs"/>
            </a:endParaRPr>
          </a:p>
          <a:p>
            <a:endParaRPr lang="en-US" sz="1200" kern="1200" baseline="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Newsom’s vow to reopen California is a high-stakes political gamble </a:t>
            </a:r>
            <a:endParaRPr lang="en-US" sz="1200" b="0" kern="1200" dirty="0">
              <a:solidFill>
                <a:schemeClr val="tx1"/>
              </a:solidFill>
              <a:effectLst/>
              <a:latin typeface="+mn-lt"/>
              <a:ea typeface="+mn-ea"/>
              <a:cs typeface="+mn-cs"/>
            </a:endParaRPr>
          </a:p>
          <a:p>
            <a:r>
              <a:rPr lang="en-US" sz="1200" b="0" kern="1200" baseline="0" dirty="0" err="1">
                <a:solidFill>
                  <a:schemeClr val="tx1"/>
                </a:solidFill>
                <a:effectLst/>
                <a:latin typeface="+mn-lt"/>
                <a:ea typeface="+mn-ea"/>
                <a:cs typeface="+mn-cs"/>
              </a:rPr>
              <a:t>CalMatters</a:t>
            </a:r>
            <a:r>
              <a:rPr lang="en-US" sz="1200" b="0" kern="1200" baseline="0" dirty="0">
                <a:solidFill>
                  <a:schemeClr val="tx1"/>
                </a:solidFill>
                <a:effectLst/>
                <a:latin typeface="+mn-lt"/>
                <a:ea typeface="+mn-ea"/>
                <a:cs typeface="+mn-cs"/>
              </a:rPr>
              <a:t> </a:t>
            </a:r>
          </a:p>
          <a:p>
            <a:r>
              <a:rPr lang="en-US" sz="1200" b="0" kern="1200" baseline="0" dirty="0">
                <a:solidFill>
                  <a:schemeClr val="tx1"/>
                </a:solidFill>
                <a:effectLst/>
                <a:latin typeface="+mn-lt"/>
                <a:ea typeface="+mn-ea"/>
                <a:cs typeface="+mn-cs"/>
              </a:rPr>
              <a:t>4/6/21</a:t>
            </a:r>
          </a:p>
          <a:p>
            <a:r>
              <a:rPr lang="en-US" sz="1200" kern="1200" baseline="0" dirty="0">
                <a:solidFill>
                  <a:schemeClr val="tx1"/>
                </a:solidFill>
                <a:effectLst/>
                <a:latin typeface="+mn-lt"/>
                <a:ea typeface="+mn-ea"/>
                <a:cs typeface="+mn-cs"/>
              </a:rPr>
              <a:t>https://calmatters.org/politics/2021/04/newsom-reopen-recall/</a:t>
            </a:r>
          </a:p>
          <a:p>
            <a:endParaRPr lang="en-US" sz="1200" b="0" kern="1200" baseline="0" dirty="0">
              <a:solidFill>
                <a:schemeClr val="tx1"/>
              </a:solidFill>
              <a:effectLst/>
              <a:latin typeface="+mn-lt"/>
              <a:ea typeface="+mn-ea"/>
              <a:cs typeface="+mn-cs"/>
            </a:endParaRPr>
          </a:p>
          <a:p>
            <a:r>
              <a:rPr lang="en-US" sz="1200" b="1" kern="1200" baseline="0" dirty="0">
                <a:solidFill>
                  <a:schemeClr val="tx1"/>
                </a:solidFill>
                <a:effectLst/>
                <a:latin typeface="+mn-lt"/>
                <a:ea typeface="+mn-ea"/>
                <a:cs typeface="+mn-cs"/>
              </a:rPr>
              <a:t>Newsom pushes school reopening as many districts resist </a:t>
            </a:r>
          </a:p>
          <a:p>
            <a:r>
              <a:rPr lang="en-US" sz="1200" b="0" kern="1200" baseline="0" dirty="0">
                <a:solidFill>
                  <a:schemeClr val="tx1"/>
                </a:solidFill>
                <a:effectLst/>
                <a:latin typeface="+mn-lt"/>
                <a:ea typeface="+mn-ea"/>
                <a:cs typeface="+mn-cs"/>
              </a:rPr>
              <a:t>Fox 40 </a:t>
            </a:r>
          </a:p>
          <a:p>
            <a:r>
              <a:rPr lang="en-US" sz="1200" b="0" kern="1200" baseline="0" dirty="0">
                <a:solidFill>
                  <a:schemeClr val="tx1"/>
                </a:solidFill>
                <a:effectLst/>
                <a:latin typeface="+mn-lt"/>
                <a:ea typeface="+mn-ea"/>
                <a:cs typeface="+mn-cs"/>
              </a:rPr>
              <a:t>4/14/21</a:t>
            </a:r>
          </a:p>
          <a:p>
            <a:r>
              <a:rPr lang="en-US" sz="1200" b="0" kern="1200" baseline="0" dirty="0">
                <a:solidFill>
                  <a:schemeClr val="tx1"/>
                </a:solidFill>
                <a:effectLst/>
                <a:latin typeface="+mn-lt"/>
                <a:ea typeface="+mn-ea"/>
                <a:cs typeface="+mn-cs"/>
              </a:rPr>
              <a:t>https://fox40.com/news/california-connection/newsom-pushes-school-reopening-as-many-districts-resist/</a:t>
            </a:r>
          </a:p>
          <a:p>
            <a:endParaRPr lang="en-US" sz="1200" b="0" kern="1200" baseline="0" dirty="0">
              <a:solidFill>
                <a:schemeClr val="tx1"/>
              </a:solidFill>
              <a:effectLst/>
              <a:latin typeface="+mn-lt"/>
              <a:ea typeface="+mn-ea"/>
              <a:cs typeface="+mn-cs"/>
            </a:endParaRPr>
          </a:p>
          <a:p>
            <a:r>
              <a:rPr lang="en-US" sz="1200" b="1" kern="1200" baseline="0" dirty="0">
                <a:solidFill>
                  <a:schemeClr val="tx1"/>
                </a:solidFill>
                <a:effectLst/>
                <a:latin typeface="+mn-lt"/>
                <a:ea typeface="+mn-ea"/>
                <a:cs typeface="+mn-cs"/>
              </a:rPr>
              <a:t>“How is this OK?” California schools lag behind nation in reopening push </a:t>
            </a:r>
          </a:p>
          <a:p>
            <a:r>
              <a:rPr lang="en-US" sz="1200" kern="1200" baseline="0" dirty="0">
                <a:solidFill>
                  <a:schemeClr val="tx1"/>
                </a:solidFill>
                <a:effectLst/>
                <a:latin typeface="+mn-lt"/>
                <a:ea typeface="+mn-ea"/>
                <a:cs typeface="+mn-cs"/>
              </a:rPr>
              <a:t>KTLA 5</a:t>
            </a:r>
          </a:p>
          <a:p>
            <a:r>
              <a:rPr lang="en-US" sz="1200" kern="1200" baseline="0" dirty="0">
                <a:solidFill>
                  <a:schemeClr val="tx1"/>
                </a:solidFill>
                <a:effectLst/>
                <a:latin typeface="+mn-lt"/>
                <a:ea typeface="+mn-ea"/>
                <a:cs typeface="+mn-cs"/>
              </a:rPr>
              <a:t>4/14/21</a:t>
            </a:r>
          </a:p>
          <a:p>
            <a:r>
              <a:rPr lang="en-US" sz="1200" kern="1200" baseline="0" dirty="0">
                <a:solidFill>
                  <a:schemeClr val="tx1"/>
                </a:solidFill>
                <a:effectLst/>
                <a:latin typeface="+mn-lt"/>
                <a:ea typeface="+mn-ea"/>
                <a:cs typeface="+mn-cs"/>
              </a:rPr>
              <a:t>https://ktla.com/news/california/how-is-this-ok-california-schools-lags-behind-nation-in-reopening-push/</a:t>
            </a:r>
          </a:p>
        </p:txBody>
      </p:sp>
      <p:sp>
        <p:nvSpPr>
          <p:cNvPr id="4" name="Slide Number Placeholder 3"/>
          <p:cNvSpPr>
            <a:spLocks noGrp="1"/>
          </p:cNvSpPr>
          <p:nvPr>
            <p:ph type="sldNum" sz="quarter" idx="10"/>
          </p:nvPr>
        </p:nvSpPr>
        <p:spPr/>
        <p:txBody>
          <a:bodyPr/>
          <a:lstStyle/>
          <a:p>
            <a:fld id="{AACFB4D4-8259-430E-904B-CA15EE803691}" type="slidenum">
              <a:rPr lang="en-US" smtClean="0"/>
              <a:t>3</a:t>
            </a:fld>
            <a:endParaRPr lang="en-US" dirty="0"/>
          </a:p>
        </p:txBody>
      </p:sp>
    </p:spTree>
    <p:extLst>
      <p:ext uri="{BB962C8B-B14F-4D97-AF65-F5344CB8AC3E}">
        <p14:creationId xmlns:p14="http://schemas.microsoft.com/office/powerpoint/2010/main" val="733308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US" b="0" i="0" baseline="0" dirty="0"/>
          </a:p>
        </p:txBody>
      </p:sp>
      <p:sp>
        <p:nvSpPr>
          <p:cNvPr id="4" name="Slide Number Placeholder 3"/>
          <p:cNvSpPr>
            <a:spLocks noGrp="1"/>
          </p:cNvSpPr>
          <p:nvPr>
            <p:ph type="sldNum" sz="quarter" idx="10"/>
          </p:nvPr>
        </p:nvSpPr>
        <p:spPr/>
        <p:txBody>
          <a:bodyPr/>
          <a:lstStyle/>
          <a:p>
            <a:fld id="{AACFB4D4-8259-430E-904B-CA15EE803691}" type="slidenum">
              <a:rPr lang="en-US" smtClean="0"/>
              <a:t>4</a:t>
            </a:fld>
            <a:endParaRPr lang="en-US" dirty="0"/>
          </a:p>
        </p:txBody>
      </p:sp>
    </p:spTree>
    <p:extLst>
      <p:ext uri="{BB962C8B-B14F-4D97-AF65-F5344CB8AC3E}">
        <p14:creationId xmlns:p14="http://schemas.microsoft.com/office/powerpoint/2010/main" val="297332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73163"/>
            <a:ext cx="5486400" cy="3086100"/>
          </a:xfrm>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ACFB4D4-8259-430E-904B-CA15EE803691}" type="slidenum">
              <a:rPr lang="en-US" smtClean="0"/>
              <a:t>5</a:t>
            </a:fld>
            <a:endParaRPr lang="en-US" dirty="0"/>
          </a:p>
        </p:txBody>
      </p:sp>
    </p:spTree>
    <p:extLst>
      <p:ext uri="{BB962C8B-B14F-4D97-AF65-F5344CB8AC3E}">
        <p14:creationId xmlns:p14="http://schemas.microsoft.com/office/powerpoint/2010/main" val="3076590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3175" y="6400800"/>
            <a:ext cx="12188825" cy="4572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pic>
        <p:nvPicPr>
          <p:cNvPr id="11" name="Picture 10"/>
          <p:cNvPicPr>
            <a:picLocks noChangeAspect="1"/>
          </p:cNvPicPr>
          <p:nvPr userDrawn="1"/>
        </p:nvPicPr>
        <p:blipFill rotWithShape="1">
          <a:blip r:embed="rId2">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rcRect l="12898" t="4028" r="26805" b="38658"/>
          <a:stretch/>
        </p:blipFill>
        <p:spPr>
          <a:xfrm>
            <a:off x="7119256" y="2171868"/>
            <a:ext cx="5068389" cy="4150556"/>
          </a:xfrm>
          <a:prstGeom prst="rect">
            <a:avLst/>
          </a:prstGeom>
          <a:effectLst/>
        </p:spPr>
      </p:pic>
      <p:sp>
        <p:nvSpPr>
          <p:cNvPr id="2" name="Title 1"/>
          <p:cNvSpPr>
            <a:spLocks noGrp="1"/>
          </p:cNvSpPr>
          <p:nvPr>
            <p:ph type="ctrTitle"/>
          </p:nvPr>
        </p:nvSpPr>
        <p:spPr>
          <a:xfrm>
            <a:off x="561701" y="704510"/>
            <a:ext cx="7167497" cy="2052175"/>
          </a:xfrm>
        </p:spPr>
        <p:txBody>
          <a:bodyPr anchor="b">
            <a:normAutofit/>
          </a:bodyPr>
          <a:lstStyle>
            <a:lvl1pPr algn="l">
              <a:lnSpc>
                <a:spcPct val="85000"/>
              </a:lnSpc>
              <a:defRPr sz="6600" spc="-50"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561701" y="3204361"/>
            <a:ext cx="7167497"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14" name="Straight Connector 13"/>
          <p:cNvCxnSpPr/>
          <p:nvPr userDrawn="1"/>
        </p:nvCxnSpPr>
        <p:spPr>
          <a:xfrm flipV="1">
            <a:off x="449705" y="569626"/>
            <a:ext cx="0" cy="899410"/>
          </a:xfrm>
          <a:prstGeom prst="line">
            <a:avLst/>
          </a:prstGeom>
          <a:ln w="38100"/>
        </p:spPr>
        <p:style>
          <a:lnRef idx="1">
            <a:schemeClr val="accent5"/>
          </a:lnRef>
          <a:fillRef idx="0">
            <a:schemeClr val="accent5"/>
          </a:fillRef>
          <a:effectRef idx="0">
            <a:schemeClr val="accent5"/>
          </a:effectRef>
          <a:fontRef idx="minor">
            <a:schemeClr val="tx1"/>
          </a:fontRef>
        </p:style>
      </p:cxnSp>
      <p:cxnSp>
        <p:nvCxnSpPr>
          <p:cNvPr id="15" name="Straight Connector 14"/>
          <p:cNvCxnSpPr/>
          <p:nvPr userDrawn="1"/>
        </p:nvCxnSpPr>
        <p:spPr>
          <a:xfrm flipV="1">
            <a:off x="427644" y="574221"/>
            <a:ext cx="1583387" cy="1479"/>
          </a:xfrm>
          <a:prstGeom prst="line">
            <a:avLst/>
          </a:prstGeom>
          <a:ln w="38100"/>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517949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900458" y="645978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2622414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900458" y="645978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3637078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0879975" y="6473483"/>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2796928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baseline="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a:xfrm>
            <a:off x="10736481" y="6449259"/>
            <a:ext cx="1312025" cy="365125"/>
          </a:xfrm>
          <a:prstGeom prst="rect">
            <a:avLst/>
          </a:prstGeom>
        </p:spPr>
        <p:txBody>
          <a:bodyPr/>
          <a:lstStyle/>
          <a:p>
            <a:fld id="{F2FD251E-7DF1-4C62-8D87-7777D7BC030E}"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rotWithShape="1">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saturation sat="47000"/>
                    </a14:imgEffect>
                  </a14:imgLayer>
                </a14:imgProps>
              </a:ext>
              <a:ext uri="{28A0092B-C50C-407E-A947-70E740481C1C}">
                <a14:useLocalDpi xmlns:a14="http://schemas.microsoft.com/office/drawing/2010/main" val="0"/>
              </a:ext>
            </a:extLst>
          </a:blip>
          <a:srcRect r="8852" b="28090"/>
          <a:stretch/>
        </p:blipFill>
        <p:spPr>
          <a:xfrm>
            <a:off x="9900458" y="4866712"/>
            <a:ext cx="2256998" cy="1534088"/>
          </a:xfrm>
          <a:prstGeom prst="rect">
            <a:avLst/>
          </a:prstGeom>
        </p:spPr>
      </p:pic>
    </p:spTree>
    <p:extLst>
      <p:ext uri="{BB962C8B-B14F-4D97-AF65-F5344CB8AC3E}">
        <p14:creationId xmlns:p14="http://schemas.microsoft.com/office/powerpoint/2010/main" val="865349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10879975" y="649287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2483306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9900458" y="645978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3835907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a:xfrm>
            <a:off x="10879975" y="649287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2871270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pic>
        <p:nvPicPr>
          <p:cNvPr id="10" name="Picture 9"/>
          <p:cNvPicPr>
            <a:picLocks noChangeAspect="1"/>
          </p:cNvPicPr>
          <p:nvPr userDrawn="1"/>
        </p:nvPicPr>
        <p:blipFill rotWithShape="1">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saturation sat="47000"/>
                    </a14:imgEffect>
                  </a14:imgLayer>
                </a14:imgProps>
              </a:ext>
              <a:ext uri="{28A0092B-C50C-407E-A947-70E740481C1C}">
                <a14:useLocalDpi xmlns:a14="http://schemas.microsoft.com/office/drawing/2010/main" val="0"/>
              </a:ext>
            </a:extLst>
          </a:blip>
          <a:srcRect r="8852" b="8210"/>
          <a:stretch/>
        </p:blipFill>
        <p:spPr>
          <a:xfrm>
            <a:off x="10129311" y="4990009"/>
            <a:ext cx="2062689" cy="1867991"/>
          </a:xfrm>
          <a:prstGeom prst="rect">
            <a:avLst/>
          </a:prstGeom>
          <a:noFill/>
        </p:spPr>
      </p:pic>
    </p:spTree>
    <p:extLst>
      <p:ext uri="{BB962C8B-B14F-4D97-AF65-F5344CB8AC3E}">
        <p14:creationId xmlns:p14="http://schemas.microsoft.com/office/powerpoint/2010/main" val="981713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userDrawn="1"/>
        </p:nvSpPr>
        <p:spPr>
          <a:xfrm>
            <a:off x="16" y="0"/>
            <a:ext cx="4050791" cy="68580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a:xfrm>
            <a:off x="9900458" y="6459785"/>
            <a:ext cx="1312025" cy="365125"/>
          </a:xfrm>
          <a:prstGeom prst="rect">
            <a:avLst/>
          </a:prstGeom>
        </p:spPr>
        <p:txBody>
          <a:bodyPr/>
          <a:lstStyle>
            <a:lvl1pPr>
              <a:defRPr>
                <a:solidFill>
                  <a:schemeClr val="tx2"/>
                </a:solidFill>
              </a:defRPr>
            </a:lvl1pPr>
          </a:lstStyle>
          <a:p>
            <a:fld id="{F2FD251E-7DF1-4C62-8D87-7777D7BC030E}" type="slidenum">
              <a:rPr lang="en-US" smtClean="0"/>
              <a:t>‹#›</a:t>
            </a:fld>
            <a:endParaRPr lang="en-US" dirty="0"/>
          </a:p>
        </p:txBody>
      </p:sp>
      <p:pic>
        <p:nvPicPr>
          <p:cNvPr id="10" name="Picture 9"/>
          <p:cNvPicPr>
            <a:picLocks noChangeAspect="1"/>
          </p:cNvPicPr>
          <p:nvPr userDrawn="1"/>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25828" b="13264"/>
          <a:stretch/>
        </p:blipFill>
        <p:spPr>
          <a:xfrm>
            <a:off x="0" y="5552823"/>
            <a:ext cx="1723607" cy="1305177"/>
          </a:xfrm>
          <a:prstGeom prst="rect">
            <a:avLst/>
          </a:prstGeom>
        </p:spPr>
      </p:pic>
    </p:spTree>
    <p:extLst>
      <p:ext uri="{BB962C8B-B14F-4D97-AF65-F5344CB8AC3E}">
        <p14:creationId xmlns:p14="http://schemas.microsoft.com/office/powerpoint/2010/main" val="1426065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a:xfrm>
            <a:off x="9900458" y="645978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136489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1" y="6558294"/>
            <a:ext cx="12192000" cy="299705"/>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sp>
      <p:sp>
        <p:nvSpPr>
          <p:cNvPr id="9" name="Rectangle 8"/>
          <p:cNvSpPr/>
          <p:nvPr/>
        </p:nvSpPr>
        <p:spPr>
          <a:xfrm>
            <a:off x="0" y="6512576"/>
            <a:ext cx="12192001" cy="45719"/>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sp>
        <p:nvSpPr>
          <p:cNvPr id="2" name="Title Placeholder 1"/>
          <p:cNvSpPr>
            <a:spLocks noGrp="1"/>
          </p:cNvSpPr>
          <p:nvPr>
            <p:ph type="title"/>
          </p:nvPr>
        </p:nvSpPr>
        <p:spPr>
          <a:xfrm>
            <a:off x="1066800" y="787005"/>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66800" y="2566084"/>
            <a:ext cx="10058400" cy="3282413"/>
          </a:xfrm>
          <a:prstGeom prst="rect">
            <a:avLst/>
          </a:prstGeom>
        </p:spPr>
        <p:txBody>
          <a:bodyPr vert="horz" lIns="0" tIns="45720" rIns="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p:cNvCxnSpPr/>
          <p:nvPr/>
        </p:nvCxnSpPr>
        <p:spPr>
          <a:xfrm>
            <a:off x="1097280" y="2395257"/>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1" y="0"/>
            <a:ext cx="12192000" cy="605192"/>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497579" y="192518"/>
            <a:ext cx="1485900" cy="1285875"/>
          </a:xfrm>
          <a:prstGeom prst="rect">
            <a:avLst/>
          </a:prstGeom>
        </p:spPr>
      </p:pic>
      <p:sp>
        <p:nvSpPr>
          <p:cNvPr id="4" name="Slide Number Placeholder 3"/>
          <p:cNvSpPr>
            <a:spLocks noGrp="1"/>
          </p:cNvSpPr>
          <p:nvPr>
            <p:ph type="sldNum" sz="quarter" idx="4"/>
          </p:nvPr>
        </p:nvSpPr>
        <p:spPr>
          <a:xfrm>
            <a:off x="9448800" y="649287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0338B4-E618-403D-936F-313F7C93500F}" type="slidenum">
              <a:rPr lang="en-US" smtClean="0"/>
              <a:t>‹#›</a:t>
            </a:fld>
            <a:endParaRPr lang="en-US" dirty="0"/>
          </a:p>
        </p:txBody>
      </p:sp>
    </p:spTree>
    <p:extLst>
      <p:ext uri="{BB962C8B-B14F-4D97-AF65-F5344CB8AC3E}">
        <p14:creationId xmlns:p14="http://schemas.microsoft.com/office/powerpoint/2010/main" val="30240062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85000"/>
        </a:lnSpc>
        <a:spcBef>
          <a:spcPct val="0"/>
        </a:spcBef>
        <a:buNone/>
        <a:defRPr sz="4800" b="1" kern="1200" spc="-50" baseline="0">
          <a:solidFill>
            <a:schemeClr val="bg2">
              <a:lumMod val="7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ideo" Target="https://www.youtube.com/embed/SRNKHIYxknc?feature=oembed" TargetMode="Externa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www.youtube.com/embed/otfls9ZS_Ag?feature=oembed" TargetMode="Externa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CQ Press </a:t>
            </a:r>
            <a:br>
              <a:rPr lang="en-US" dirty="0"/>
            </a:br>
            <a:r>
              <a:rPr lang="en-US" dirty="0"/>
              <a:t>Lecture Spark</a:t>
            </a:r>
          </a:p>
        </p:txBody>
      </p:sp>
      <p:sp>
        <p:nvSpPr>
          <p:cNvPr id="3" name="Subtitle 2"/>
          <p:cNvSpPr>
            <a:spLocks noGrp="1"/>
          </p:cNvSpPr>
          <p:nvPr>
            <p:ph type="subTitle" idx="1"/>
          </p:nvPr>
        </p:nvSpPr>
        <p:spPr/>
        <p:txBody>
          <a:bodyPr/>
          <a:lstStyle/>
          <a:p>
            <a:r>
              <a:rPr lang="en-US" sz="2000" dirty="0">
                <a:latin typeface="+mn-lt"/>
              </a:rPr>
              <a:t>April 20, 2021</a:t>
            </a:r>
            <a:endParaRPr lang="en-US" dirty="0">
              <a:latin typeface="+mn-lt"/>
            </a:endParaRPr>
          </a:p>
        </p:txBody>
      </p:sp>
      <p:sp>
        <p:nvSpPr>
          <p:cNvPr id="4" name="Title 1"/>
          <p:cNvSpPr txBox="1">
            <a:spLocks/>
          </p:cNvSpPr>
          <p:nvPr/>
        </p:nvSpPr>
        <p:spPr>
          <a:xfrm>
            <a:off x="561700" y="4240190"/>
            <a:ext cx="7167497" cy="2052175"/>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6600" b="1" kern="1200" spc="-50" baseline="0">
                <a:solidFill>
                  <a:schemeClr val="tx1"/>
                </a:solidFill>
                <a:latin typeface="+mj-lt"/>
                <a:ea typeface="+mj-ea"/>
                <a:cs typeface="+mj-cs"/>
              </a:defRPr>
            </a:lvl1pPr>
          </a:lstStyle>
          <a:p>
            <a:r>
              <a:rPr lang="en-US" sz="3600" b="0" i="1" dirty="0"/>
              <a:t>Connecting current events to your American Government classroom</a:t>
            </a:r>
            <a:endParaRPr lang="en-US" sz="3600" dirty="0"/>
          </a:p>
        </p:txBody>
      </p:sp>
    </p:spTree>
    <p:extLst>
      <p:ext uri="{BB962C8B-B14F-4D97-AF65-F5344CB8AC3E}">
        <p14:creationId xmlns:p14="http://schemas.microsoft.com/office/powerpoint/2010/main" val="3425090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70561"/>
            <a:ext cx="10917936" cy="1542818"/>
          </a:xfrm>
        </p:spPr>
        <p:txBody>
          <a:bodyPr>
            <a:normAutofit/>
          </a:bodyPr>
          <a:lstStyle/>
          <a:p>
            <a:r>
              <a:rPr lang="en-US" sz="5400" b="0" dirty="0"/>
              <a:t>California Plans Full Reopen as Vaccination Efforts Intensify</a:t>
            </a:r>
          </a:p>
        </p:txBody>
      </p:sp>
      <p:sp>
        <p:nvSpPr>
          <p:cNvPr id="4" name="Slide Number Placeholder 3"/>
          <p:cNvSpPr>
            <a:spLocks noGrp="1"/>
          </p:cNvSpPr>
          <p:nvPr>
            <p:ph type="sldNum" sz="quarter" idx="12"/>
          </p:nvPr>
        </p:nvSpPr>
        <p:spPr/>
        <p:txBody>
          <a:bodyPr/>
          <a:lstStyle/>
          <a:p>
            <a:fld id="{F2FD251E-7DF1-4C62-8D87-7777D7BC030E}" type="slidenum">
              <a:rPr lang="en-US" smtClean="0"/>
              <a:t>2</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6390874"/>
              </p:ext>
            </p:extLst>
          </p:nvPr>
        </p:nvGraphicFramePr>
        <p:xfrm>
          <a:off x="996110" y="2361669"/>
          <a:ext cx="10486222" cy="4206240"/>
        </p:xfrm>
        <a:graphic>
          <a:graphicData uri="http://schemas.openxmlformats.org/drawingml/2006/table">
            <a:tbl>
              <a:tblPr firstRow="1" bandRow="1">
                <a:tableStyleId>{2D5ABB26-0587-4C30-8999-92F81FD0307C}</a:tableStyleId>
              </a:tblPr>
              <a:tblGrid>
                <a:gridCol w="5243111">
                  <a:extLst>
                    <a:ext uri="{9D8B030D-6E8A-4147-A177-3AD203B41FA5}">
                      <a16:colId xmlns:a16="http://schemas.microsoft.com/office/drawing/2014/main" val="20000"/>
                    </a:ext>
                  </a:extLst>
                </a:gridCol>
                <a:gridCol w="5243111">
                  <a:extLst>
                    <a:ext uri="{9D8B030D-6E8A-4147-A177-3AD203B41FA5}">
                      <a16:colId xmlns:a16="http://schemas.microsoft.com/office/drawing/2014/main" val="20001"/>
                    </a:ext>
                  </a:extLst>
                </a:gridCol>
              </a:tblGrid>
              <a:tr h="3908083">
                <a:tc>
                  <a:txBody>
                    <a:bodyPr/>
                    <a:lstStyle/>
                    <a:p>
                      <a:r>
                        <a:rPr lang="en-US" sz="1800" b="0" i="0" kern="1200" baseline="0" dirty="0">
                          <a:solidFill>
                            <a:schemeClr val="tx1"/>
                          </a:solidFill>
                          <a:effectLst/>
                          <a:latin typeface="+mn-lt"/>
                          <a:ea typeface="+mn-ea"/>
                          <a:cs typeface="+mn-cs"/>
                        </a:rPr>
                        <a:t>California Governor Gavin Newsom announced an ambitious plan to fully reopen the state economy on June 15, only months after a winter surge of COVID-19 cases deluged the Golden State. Newsom also continued his campaign to open most public schools across the state for in-person instruction.</a:t>
                      </a:r>
                    </a:p>
                    <a:p>
                      <a:endParaRPr lang="en-US" sz="1800" b="0" i="0" kern="1200" baseline="0" dirty="0">
                        <a:solidFill>
                          <a:schemeClr val="tx1"/>
                        </a:solidFill>
                        <a:effectLst/>
                        <a:latin typeface="+mn-lt"/>
                        <a:ea typeface="+mn-ea"/>
                        <a:cs typeface="+mn-cs"/>
                      </a:endParaRPr>
                    </a:p>
                    <a:p>
                      <a:r>
                        <a:rPr lang="en-US" sz="1800" b="0" i="0" kern="1200" baseline="0" dirty="0">
                          <a:solidFill>
                            <a:schemeClr val="tx1"/>
                          </a:solidFill>
                          <a:effectLst/>
                          <a:latin typeface="+mn-lt"/>
                          <a:ea typeface="+mn-ea"/>
                          <a:cs typeface="+mn-cs"/>
                        </a:rPr>
                        <a:t>California has seen a dramatic decrease in positivity rates, and more than half of adults are at least partially vaccinated. The pause of the Johnson and Johnson vaccine (ordered by state health services) was not expected to significantly alter progress.</a:t>
                      </a:r>
                    </a:p>
                    <a:p>
                      <a:endParaRPr lang="en-US" sz="1800" b="1" i="0" kern="1200" baseline="0" dirty="0">
                        <a:solidFill>
                          <a:schemeClr val="tx1"/>
                        </a:solidFill>
                        <a:effectLst/>
                        <a:latin typeface="+mn-lt"/>
                        <a:ea typeface="+mn-ea"/>
                        <a:cs typeface="+mn-cs"/>
                      </a:endParaRPr>
                    </a:p>
                    <a:p>
                      <a:r>
                        <a:rPr lang="en-US" sz="1800" b="1" i="0" kern="1200" baseline="0" dirty="0">
                          <a:solidFill>
                            <a:schemeClr val="tx1"/>
                          </a:solidFill>
                          <a:effectLst/>
                          <a:latin typeface="+mn-lt"/>
                          <a:ea typeface="+mn-ea"/>
                          <a:cs typeface="+mn-cs"/>
                        </a:rPr>
                        <a:t>Why was the Johnson and Johnson vaccine paused in California?</a:t>
                      </a:r>
                    </a:p>
                  </a:txBody>
                  <a:tcPr/>
                </a:tc>
                <a:tc>
                  <a:txBody>
                    <a:bodyPr/>
                    <a:lstStyle/>
                    <a:p>
                      <a:endParaRPr lang="en-US" dirty="0"/>
                    </a:p>
                  </a:txBody>
                  <a:tcPr/>
                </a:tc>
                <a:extLst>
                  <a:ext uri="{0D108BD9-81ED-4DB2-BD59-A6C34878D82A}">
                    <a16:rowId xmlns:a16="http://schemas.microsoft.com/office/drawing/2014/main" val="10000"/>
                  </a:ext>
                </a:extLst>
              </a:tr>
            </a:tbl>
          </a:graphicData>
        </a:graphic>
      </p:graphicFrame>
      <p:pic>
        <p:nvPicPr>
          <p:cNvPr id="3" name="Online Media 2" title="California aims to fully reopen its economy June 15, Newsom announces">
            <a:hlinkClick r:id="" action="ppaction://media"/>
            <a:extLst>
              <a:ext uri="{FF2B5EF4-FFF2-40B4-BE49-F238E27FC236}">
                <a16:creationId xmlns:a16="http://schemas.microsoft.com/office/drawing/2014/main" id="{1482876C-D949-48D2-A387-81E540928717}"/>
              </a:ext>
            </a:extLst>
          </p:cNvPr>
          <p:cNvPicPr>
            <a:picLocks noRot="1" noChangeAspect="1"/>
          </p:cNvPicPr>
          <p:nvPr>
            <a:videoFile r:link="rId1"/>
          </p:nvPr>
        </p:nvPicPr>
        <p:blipFill>
          <a:blip r:embed="rId4"/>
          <a:stretch>
            <a:fillRect/>
          </a:stretch>
        </p:blipFill>
        <p:spPr>
          <a:xfrm>
            <a:off x="6371309" y="2799585"/>
            <a:ext cx="4696929" cy="2653765"/>
          </a:xfrm>
          <a:prstGeom prst="rect">
            <a:avLst/>
          </a:prstGeom>
        </p:spPr>
      </p:pic>
    </p:spTree>
    <p:extLst>
      <p:ext uri="{BB962C8B-B14F-4D97-AF65-F5344CB8AC3E}">
        <p14:creationId xmlns:p14="http://schemas.microsoft.com/office/powerpoint/2010/main" val="3341644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70561"/>
            <a:ext cx="10917936" cy="1542818"/>
          </a:xfrm>
        </p:spPr>
        <p:txBody>
          <a:bodyPr>
            <a:normAutofit/>
          </a:bodyPr>
          <a:lstStyle/>
          <a:p>
            <a:r>
              <a:rPr lang="en-US" sz="5400" b="0" dirty="0"/>
              <a:t>California Plans Full Reopen as Vaccination Efforts Intensify</a:t>
            </a:r>
          </a:p>
        </p:txBody>
      </p:sp>
      <p:sp>
        <p:nvSpPr>
          <p:cNvPr id="4" name="Slide Number Placeholder 3"/>
          <p:cNvSpPr>
            <a:spLocks noGrp="1"/>
          </p:cNvSpPr>
          <p:nvPr>
            <p:ph type="sldNum" sz="quarter" idx="12"/>
          </p:nvPr>
        </p:nvSpPr>
        <p:spPr/>
        <p:txBody>
          <a:bodyPr/>
          <a:lstStyle/>
          <a:p>
            <a:fld id="{F2FD251E-7DF1-4C62-8D87-7777D7BC030E}" type="slidenum">
              <a:rPr lang="en-US" smtClean="0"/>
              <a:t>3</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36596160"/>
              </p:ext>
            </p:extLst>
          </p:nvPr>
        </p:nvGraphicFramePr>
        <p:xfrm>
          <a:off x="901547" y="2377471"/>
          <a:ext cx="10058400" cy="4206240"/>
        </p:xfrm>
        <a:graphic>
          <a:graphicData uri="http://schemas.openxmlformats.org/drawingml/2006/table">
            <a:tbl>
              <a:tblPr firstRow="1" bandRow="1">
                <a:tableStyleId>{2D5ABB26-0587-4C30-8999-92F81FD0307C}</a:tableStyleId>
              </a:tblPr>
              <a:tblGrid>
                <a:gridCol w="5029200">
                  <a:extLst>
                    <a:ext uri="{9D8B030D-6E8A-4147-A177-3AD203B41FA5}">
                      <a16:colId xmlns:a16="http://schemas.microsoft.com/office/drawing/2014/main" val="20000"/>
                    </a:ext>
                  </a:extLst>
                </a:gridCol>
                <a:gridCol w="5029200">
                  <a:extLst>
                    <a:ext uri="{9D8B030D-6E8A-4147-A177-3AD203B41FA5}">
                      <a16:colId xmlns:a16="http://schemas.microsoft.com/office/drawing/2014/main" val="20001"/>
                    </a:ext>
                  </a:extLst>
                </a:gridCol>
              </a:tblGrid>
              <a:tr h="3908083">
                <a:tc>
                  <a:txBody>
                    <a:bodyPr/>
                    <a:lstStyle/>
                    <a:p>
                      <a:r>
                        <a:rPr lang="en-US" sz="1800" b="0" i="0" kern="1200" baseline="0" dirty="0">
                          <a:solidFill>
                            <a:schemeClr val="tx1"/>
                          </a:solidFill>
                          <a:effectLst/>
                          <a:latin typeface="+mn-lt"/>
                          <a:ea typeface="+mn-ea"/>
                          <a:cs typeface="+mn-cs"/>
                        </a:rPr>
                        <a:t>Newsom will need to overcome skepticism from a pandemic-weary public and secure agreements from teacher labor organizations to fulfill his promise. Thus far, 9,000 of the state’s 11,000 school districts have reopened for in-person learning or have announced plans to do so.</a:t>
                      </a:r>
                    </a:p>
                    <a:p>
                      <a:endParaRPr lang="en-US" sz="1800" b="0" i="0" kern="1200" baseline="0" dirty="0">
                        <a:solidFill>
                          <a:schemeClr val="tx1"/>
                        </a:solidFill>
                        <a:effectLst/>
                        <a:latin typeface="+mn-lt"/>
                        <a:ea typeface="+mn-ea"/>
                        <a:cs typeface="+mn-cs"/>
                      </a:endParaRPr>
                    </a:p>
                    <a:p>
                      <a:r>
                        <a:rPr lang="en-US" sz="1800" b="0" i="0" kern="1200" baseline="0" dirty="0">
                          <a:solidFill>
                            <a:schemeClr val="tx1"/>
                          </a:solidFill>
                          <a:effectLst/>
                          <a:latin typeface="+mn-lt"/>
                          <a:ea typeface="+mn-ea"/>
                          <a:cs typeface="+mn-cs"/>
                        </a:rPr>
                        <a:t>Some consider Newsom’s announcement and  reopening plan political gambits by an embattled governor. Newsom will likely face a recall election before the end of the calendar year and any setbacks might be politically perilous.</a:t>
                      </a:r>
                    </a:p>
                    <a:p>
                      <a:endParaRPr lang="en-US" sz="1800" b="0" i="0" kern="1200" baseline="0" dirty="0">
                        <a:solidFill>
                          <a:schemeClr val="tx1"/>
                        </a:solidFill>
                        <a:effectLst/>
                        <a:latin typeface="+mn-lt"/>
                        <a:ea typeface="+mn-ea"/>
                        <a:cs typeface="+mn-cs"/>
                      </a:endParaRPr>
                    </a:p>
                    <a:p>
                      <a:r>
                        <a:rPr lang="en-US" sz="1800" b="1" i="0" kern="1200" baseline="0" dirty="0">
                          <a:solidFill>
                            <a:schemeClr val="tx1"/>
                          </a:solidFill>
                          <a:effectLst/>
                          <a:latin typeface="+mn-lt"/>
                          <a:ea typeface="+mn-ea"/>
                          <a:cs typeface="+mn-cs"/>
                        </a:rPr>
                        <a:t>What does Governor Newsom stand to gain politically from his announced reopening plan?</a:t>
                      </a:r>
                    </a:p>
                  </a:txBody>
                  <a:tcPr/>
                </a:tc>
                <a:tc>
                  <a:txBody>
                    <a:bodyPr/>
                    <a:lstStyle/>
                    <a:p>
                      <a:endParaRPr lang="en-US" dirty="0"/>
                    </a:p>
                  </a:txBody>
                  <a:tcPr/>
                </a:tc>
                <a:extLst>
                  <a:ext uri="{0D108BD9-81ED-4DB2-BD59-A6C34878D82A}">
                    <a16:rowId xmlns:a16="http://schemas.microsoft.com/office/drawing/2014/main" val="10000"/>
                  </a:ext>
                </a:extLst>
              </a:tr>
            </a:tbl>
          </a:graphicData>
        </a:graphic>
      </p:graphicFrame>
      <p:pic>
        <p:nvPicPr>
          <p:cNvPr id="3" name="Online Media 2" title="Newsom Calls for California Schools to Fully Reopen by Fall">
            <a:hlinkClick r:id="" action="ppaction://media"/>
            <a:extLst>
              <a:ext uri="{FF2B5EF4-FFF2-40B4-BE49-F238E27FC236}">
                <a16:creationId xmlns:a16="http://schemas.microsoft.com/office/drawing/2014/main" id="{056B87C8-66E7-4075-9D0D-A591ED745A26}"/>
              </a:ext>
            </a:extLst>
          </p:cNvPr>
          <p:cNvPicPr>
            <a:picLocks noRot="1" noChangeAspect="1"/>
          </p:cNvPicPr>
          <p:nvPr>
            <a:videoFile r:link="rId1"/>
          </p:nvPr>
        </p:nvPicPr>
        <p:blipFill>
          <a:blip r:embed="rId4"/>
          <a:stretch>
            <a:fillRect/>
          </a:stretch>
        </p:blipFill>
        <p:spPr>
          <a:xfrm>
            <a:off x="6019391" y="2677583"/>
            <a:ext cx="5271062" cy="2978150"/>
          </a:xfrm>
          <a:prstGeom prst="rect">
            <a:avLst/>
          </a:prstGeom>
        </p:spPr>
      </p:pic>
    </p:spTree>
    <p:extLst>
      <p:ext uri="{BB962C8B-B14F-4D97-AF65-F5344CB8AC3E}">
        <p14:creationId xmlns:p14="http://schemas.microsoft.com/office/powerpoint/2010/main" val="1957933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70561"/>
            <a:ext cx="10917936" cy="1542818"/>
          </a:xfrm>
        </p:spPr>
        <p:txBody>
          <a:bodyPr>
            <a:normAutofit/>
          </a:bodyPr>
          <a:lstStyle/>
          <a:p>
            <a:r>
              <a:rPr lang="en-US" sz="5400" b="0" dirty="0"/>
              <a:t>Background and Key Concepts</a:t>
            </a:r>
          </a:p>
        </p:txBody>
      </p:sp>
      <p:sp>
        <p:nvSpPr>
          <p:cNvPr id="4" name="Slide Number Placeholder 3"/>
          <p:cNvSpPr>
            <a:spLocks noGrp="1"/>
          </p:cNvSpPr>
          <p:nvPr>
            <p:ph type="sldNum" sz="quarter" idx="12"/>
          </p:nvPr>
        </p:nvSpPr>
        <p:spPr/>
        <p:txBody>
          <a:bodyPr/>
          <a:lstStyle/>
          <a:p>
            <a:fld id="{F2FD251E-7DF1-4C62-8D87-7777D7BC030E}" type="slidenum">
              <a:rPr lang="en-US" smtClean="0"/>
              <a:t>4</a:t>
            </a:fld>
            <a:endParaRPr lang="en-US" dirty="0"/>
          </a:p>
        </p:txBody>
      </p:sp>
      <p:sp>
        <p:nvSpPr>
          <p:cNvPr id="3" name="TextBox 2"/>
          <p:cNvSpPr txBox="1"/>
          <p:nvPr/>
        </p:nvSpPr>
        <p:spPr>
          <a:xfrm>
            <a:off x="1066800" y="2773770"/>
            <a:ext cx="9948042" cy="3139321"/>
          </a:xfrm>
          <a:prstGeom prst="rect">
            <a:avLst/>
          </a:prstGeom>
          <a:noFill/>
        </p:spPr>
        <p:txBody>
          <a:bodyPr wrap="square" rtlCol="0">
            <a:spAutoFit/>
          </a:bodyPr>
          <a:lstStyle/>
          <a:p>
            <a:pPr marL="285750" indent="-285750">
              <a:buFont typeface="Arial" charset="0"/>
              <a:buChar char="•"/>
            </a:pPr>
            <a:r>
              <a:rPr lang="en-US" dirty="0"/>
              <a:t>Governor Gavin Newsom has been under fire for his handling of the pandemic and for continued school closures.</a:t>
            </a:r>
          </a:p>
          <a:p>
            <a:pPr marL="285750" indent="-285750">
              <a:buFont typeface="Arial" charset="0"/>
              <a:buChar char="•"/>
            </a:pPr>
            <a:r>
              <a:rPr lang="en-US" dirty="0"/>
              <a:t>California has been a leader in the distribution of the vaccine and more than half of the adult population is now at least partially vaccinated.</a:t>
            </a:r>
          </a:p>
          <a:p>
            <a:pPr marL="285750" indent="-285750">
              <a:buFont typeface="Arial" charset="0"/>
              <a:buChar char="•"/>
            </a:pPr>
            <a:r>
              <a:rPr lang="en-US" dirty="0"/>
              <a:t>COVID-19 positivity rates, cases, and hospitalizations have plummeted in California.</a:t>
            </a:r>
          </a:p>
          <a:p>
            <a:pPr marL="285750" indent="-285750">
              <a:buFont typeface="Arial" charset="0"/>
              <a:buChar char="•"/>
            </a:pPr>
            <a:r>
              <a:rPr lang="en-US" dirty="0"/>
              <a:t>A recall effort against Mr. Newsom gained steam and currently is in the verification process.</a:t>
            </a:r>
          </a:p>
          <a:p>
            <a:pPr marL="285750" indent="-285750">
              <a:buFont typeface="Arial" charset="0"/>
              <a:buChar char="•"/>
            </a:pPr>
            <a:r>
              <a:rPr lang="en-US" dirty="0"/>
              <a:t>Mr. Newsom has been more explicit about his desire for schools to reopen for in-person learning.</a:t>
            </a:r>
          </a:p>
          <a:p>
            <a:pPr marL="285750" indent="-285750">
              <a:buFont typeface="Arial" charset="0"/>
              <a:buChar char="•"/>
            </a:pPr>
            <a:r>
              <a:rPr lang="en-US" dirty="0"/>
              <a:t>9,000 of the 11,000 school districts in California have reopened or announced plans to do so.</a:t>
            </a:r>
          </a:p>
          <a:p>
            <a:pPr marL="285750" indent="-285750">
              <a:buFont typeface="Arial" charset="0"/>
              <a:buChar char="•"/>
            </a:pPr>
            <a:r>
              <a:rPr lang="en-US" dirty="0"/>
              <a:t>Governor Gavin Newsom announced a plan to fully reopen the state’s economy on June 15th.</a:t>
            </a:r>
          </a:p>
          <a:p>
            <a:pPr marL="285750" indent="-285750">
              <a:buFont typeface="Arial" charset="0"/>
              <a:buChar char="•"/>
            </a:pPr>
            <a:endParaRPr lang="en-US" dirty="0"/>
          </a:p>
          <a:p>
            <a:pPr marL="285750" indent="-285750">
              <a:buFont typeface="Arial" charset="0"/>
              <a:buChar char="•"/>
            </a:pPr>
            <a:endParaRPr lang="en-US" dirty="0"/>
          </a:p>
        </p:txBody>
      </p:sp>
    </p:spTree>
    <p:extLst>
      <p:ext uri="{BB962C8B-B14F-4D97-AF65-F5344CB8AC3E}">
        <p14:creationId xmlns:p14="http://schemas.microsoft.com/office/powerpoint/2010/main" val="1109344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70561"/>
            <a:ext cx="10917936" cy="1542818"/>
          </a:xfrm>
        </p:spPr>
        <p:txBody>
          <a:bodyPr>
            <a:normAutofit/>
          </a:bodyPr>
          <a:lstStyle/>
          <a:p>
            <a:r>
              <a:rPr lang="en-US" sz="5400" b="0" dirty="0"/>
              <a:t>Assessment</a:t>
            </a:r>
          </a:p>
        </p:txBody>
      </p:sp>
      <p:sp>
        <p:nvSpPr>
          <p:cNvPr id="3" name="Content Placeholder 2"/>
          <p:cNvSpPr>
            <a:spLocks noGrp="1"/>
          </p:cNvSpPr>
          <p:nvPr>
            <p:ph idx="1"/>
          </p:nvPr>
        </p:nvSpPr>
        <p:spPr/>
        <p:txBody>
          <a:bodyPr>
            <a:normAutofit/>
          </a:bodyPr>
          <a:lstStyle/>
          <a:p>
            <a:r>
              <a:rPr lang="en-US" b="1" dirty="0">
                <a:solidFill>
                  <a:schemeClr val="tx1"/>
                </a:solidFill>
                <a:cs typeface="Arial" panose="020B0604020202020204" pitchFamily="34" charset="0"/>
              </a:rPr>
              <a:t>Writing: </a:t>
            </a:r>
            <a:r>
              <a:rPr lang="en-US" dirty="0">
                <a:solidFill>
                  <a:schemeClr val="tx1"/>
                </a:solidFill>
                <a:cs typeface="Arial" panose="020B0604020202020204" pitchFamily="34" charset="0"/>
              </a:rPr>
              <a:t>Describe some of the political risks Newsom is taking by fully reopening the state. Why will every action taken by Newsom be seen cynically by many of his critics?</a:t>
            </a:r>
          </a:p>
          <a:p>
            <a:r>
              <a:rPr lang="en-US" b="1" dirty="0">
                <a:solidFill>
                  <a:schemeClr val="tx1"/>
                </a:solidFill>
                <a:cs typeface="Arial" panose="020B0604020202020204" pitchFamily="34" charset="0"/>
              </a:rPr>
              <a:t>Debate:</a:t>
            </a:r>
            <a:r>
              <a:rPr lang="en-US" dirty="0">
                <a:solidFill>
                  <a:schemeClr val="tx1"/>
                </a:solidFill>
                <a:cs typeface="Arial" panose="020B0604020202020204" pitchFamily="34" charset="0"/>
              </a:rPr>
              <a:t> Should other mitigation recommendations like mask wearing also be relaxed?</a:t>
            </a:r>
          </a:p>
          <a:p>
            <a:r>
              <a:rPr lang="en-US" b="1" dirty="0">
                <a:solidFill>
                  <a:schemeClr val="tx1"/>
                </a:solidFill>
                <a:cs typeface="Arial" panose="020B0604020202020204" pitchFamily="34" charset="0"/>
              </a:rPr>
              <a:t>Poll:</a:t>
            </a:r>
            <a:r>
              <a:rPr lang="en-US" dirty="0">
                <a:solidFill>
                  <a:schemeClr val="tx1"/>
                </a:solidFill>
                <a:cs typeface="Arial" panose="020B0604020202020204" pitchFamily="34" charset="0"/>
              </a:rPr>
              <a:t> Should California be reopening fully on June 15</a:t>
            </a:r>
            <a:r>
              <a:rPr lang="en-US" baseline="30000" dirty="0">
                <a:solidFill>
                  <a:schemeClr val="tx1"/>
                </a:solidFill>
                <a:cs typeface="Arial" panose="020B0604020202020204" pitchFamily="34" charset="0"/>
              </a:rPr>
              <a:t>th</a:t>
            </a:r>
            <a:r>
              <a:rPr lang="en-US" dirty="0">
                <a:solidFill>
                  <a:schemeClr val="tx1"/>
                </a:solidFill>
                <a:cs typeface="Arial" panose="020B0604020202020204" pitchFamily="34" charset="0"/>
              </a:rPr>
              <a:t> as is planned?</a:t>
            </a:r>
          </a:p>
          <a:p>
            <a:r>
              <a:rPr lang="en-US" b="1" dirty="0">
                <a:solidFill>
                  <a:schemeClr val="tx1"/>
                </a:solidFill>
                <a:cs typeface="Arial" panose="020B0604020202020204" pitchFamily="34" charset="0"/>
              </a:rPr>
              <a:t>Short Answer:</a:t>
            </a:r>
            <a:r>
              <a:rPr lang="en-US" dirty="0">
                <a:solidFill>
                  <a:schemeClr val="tx1"/>
                </a:solidFill>
                <a:cs typeface="Arial" panose="020B0604020202020204" pitchFamily="34" charset="0"/>
              </a:rPr>
              <a:t> How can government reduce vaccine hesitancy in light of the Johnson and Johnson pause?</a:t>
            </a:r>
          </a:p>
        </p:txBody>
      </p:sp>
      <p:sp>
        <p:nvSpPr>
          <p:cNvPr id="4" name="Slide Number Placeholder 3"/>
          <p:cNvSpPr>
            <a:spLocks noGrp="1"/>
          </p:cNvSpPr>
          <p:nvPr>
            <p:ph type="sldNum" sz="quarter" idx="12"/>
          </p:nvPr>
        </p:nvSpPr>
        <p:spPr/>
        <p:txBody>
          <a:bodyPr/>
          <a:lstStyle/>
          <a:p>
            <a:fld id="{F2FD251E-7DF1-4C62-8D87-7777D7BC030E}" type="slidenum">
              <a:rPr lang="en-US" smtClean="0"/>
              <a:t>5</a:t>
            </a:fld>
            <a:endParaRPr lang="en-US" dirty="0"/>
          </a:p>
        </p:txBody>
      </p:sp>
    </p:spTree>
    <p:extLst>
      <p:ext uri="{BB962C8B-B14F-4D97-AF65-F5344CB8AC3E}">
        <p14:creationId xmlns:p14="http://schemas.microsoft.com/office/powerpoint/2010/main" val="4096844131"/>
      </p:ext>
    </p:extLst>
  </p:cSld>
  <p:clrMapOvr>
    <a:masterClrMapping/>
  </p:clrMapOvr>
</p:sld>
</file>

<file path=ppt/theme/theme1.xml><?xml version="1.0" encoding="utf-8"?>
<a:theme xmlns:a="http://schemas.openxmlformats.org/drawingml/2006/main" name="Retrospect">
  <a:themeElements>
    <a:clrScheme name="CQ Press">
      <a:dk1>
        <a:srgbClr val="4B545D"/>
      </a:dk1>
      <a:lt1>
        <a:sysClr val="window" lastClr="FFFFFF"/>
      </a:lt1>
      <a:dk2>
        <a:srgbClr val="FBAD19"/>
      </a:dk2>
      <a:lt2>
        <a:srgbClr val="65707C"/>
      </a:lt2>
      <a:accent1>
        <a:srgbClr val="FBAD19"/>
      </a:accent1>
      <a:accent2>
        <a:srgbClr val="65707C"/>
      </a:accent2>
      <a:accent3>
        <a:srgbClr val="FBAD19"/>
      </a:accent3>
      <a:accent4>
        <a:srgbClr val="A0A9B2"/>
      </a:accent4>
      <a:accent5>
        <a:srgbClr val="FBAD19"/>
      </a:accent5>
      <a:accent6>
        <a:srgbClr val="65707C"/>
      </a:accent6>
      <a:hlink>
        <a:srgbClr val="7B7B7B"/>
      </a:hlink>
      <a:folHlink>
        <a:srgbClr val="FFD965"/>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19160</TotalTime>
  <Words>793</Words>
  <Application>Microsoft Office PowerPoint</Application>
  <PresentationFormat>Widescreen</PresentationFormat>
  <Paragraphs>91</Paragraphs>
  <Slides>5</Slides>
  <Notes>5</Notes>
  <HiddenSlides>0</HiddenSlides>
  <MMClips>2</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Corbel</vt:lpstr>
      <vt:lpstr>Retrospect</vt:lpstr>
      <vt:lpstr>CQ Press  Lecture Spark</vt:lpstr>
      <vt:lpstr>California Plans Full Reopen as Vaccination Efforts Intensify</vt:lpstr>
      <vt:lpstr>California Plans Full Reopen as Vaccination Efforts Intensify</vt:lpstr>
      <vt:lpstr>Background and Key Concepts</vt:lpstr>
      <vt:lpstr>Assessment</vt:lpstr>
    </vt:vector>
  </TitlesOfParts>
  <Company>SAGE Publishing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Greenan</dc:creator>
  <cp:lastModifiedBy>Alissa Nance</cp:lastModifiedBy>
  <cp:revision>417</cp:revision>
  <cp:lastPrinted>2018-02-19T15:16:09Z</cp:lastPrinted>
  <dcterms:created xsi:type="dcterms:W3CDTF">2017-10-25T15:00:07Z</dcterms:created>
  <dcterms:modified xsi:type="dcterms:W3CDTF">2021-04-20T14:48:17Z</dcterms:modified>
</cp:coreProperties>
</file>