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3"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61" autoAdjust="0"/>
    <p:restoredTop sz="82458" autoAdjust="0"/>
  </p:normalViewPr>
  <p:slideViewPr>
    <p:cSldViewPr snapToGrid="0">
      <p:cViewPr varScale="1">
        <p:scale>
          <a:sx n="91" d="100"/>
          <a:sy n="91" d="100"/>
        </p:scale>
        <p:origin x="1002" y="78"/>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3/9/2021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Categories/Tags: Foreign Policy, International Conflict, International Peace, Transnational Advocacy</a:t>
            </a:r>
            <a:r>
              <a:rPr lang="en-US" baseline="0" dirty="0"/>
              <a:t> Networks, International Relations</a:t>
            </a:r>
            <a:endParaRPr lang="en-US" dirty="0"/>
          </a:p>
          <a:p>
            <a:endParaRPr lang="en-US" dirty="0"/>
          </a:p>
          <a:p>
            <a:r>
              <a:rPr lang="en-US" dirty="0"/>
              <a:t>https://www.youtube.com/watch?v=SJLCH2dlsng&amp;t=1s</a:t>
            </a:r>
          </a:p>
          <a:p>
            <a:endParaRPr lang="en-US" dirty="0"/>
          </a:p>
          <a:p>
            <a:r>
              <a:rPr lang="en-US" dirty="0"/>
              <a:t>https://www.youtube.com/watch?v=TVS9XMDvjRA&amp;t=1s</a:t>
            </a:r>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Pope Francis Visiting Iraq: </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Pope Francis visits regions of Iraq once held by Islamic State</a:t>
            </a:r>
          </a:p>
          <a:p>
            <a:r>
              <a:rPr lang="en-US" sz="1200" kern="1200" baseline="0" dirty="0">
                <a:solidFill>
                  <a:schemeClr val="tx1"/>
                </a:solidFill>
                <a:effectLst/>
                <a:latin typeface="+mn-lt"/>
                <a:ea typeface="+mn-ea"/>
                <a:cs typeface="+mn-cs"/>
              </a:rPr>
              <a:t>BBC NEWS</a:t>
            </a:r>
          </a:p>
          <a:p>
            <a:r>
              <a:rPr lang="en-US" sz="1200" kern="1200" baseline="0" dirty="0">
                <a:solidFill>
                  <a:schemeClr val="tx1"/>
                </a:solidFill>
                <a:effectLst/>
                <a:latin typeface="+mn-lt"/>
                <a:ea typeface="+mn-ea"/>
                <a:cs typeface="+mn-cs"/>
              </a:rPr>
              <a:t>March 8, 2021</a:t>
            </a:r>
          </a:p>
          <a:p>
            <a:r>
              <a:rPr lang="en-US" sz="1200" kern="1200" baseline="0" dirty="0">
                <a:solidFill>
                  <a:schemeClr val="tx1"/>
                </a:solidFill>
                <a:effectLst/>
                <a:latin typeface="+mn-lt"/>
                <a:ea typeface="+mn-ea"/>
                <a:cs typeface="+mn-cs"/>
              </a:rPr>
              <a:t>https://www.bbc.com/news/world-middle-east-56309779</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Pope weighed Iraq virus risk but believes God will protect </a:t>
            </a:r>
          </a:p>
          <a:p>
            <a:r>
              <a:rPr lang="en-US" sz="1200" kern="1200" baseline="0" dirty="0">
                <a:solidFill>
                  <a:schemeClr val="tx1"/>
                </a:solidFill>
                <a:effectLst/>
                <a:latin typeface="+mn-lt"/>
                <a:ea typeface="+mn-ea"/>
                <a:cs typeface="+mn-cs"/>
              </a:rPr>
              <a:t>Associated Press</a:t>
            </a:r>
          </a:p>
          <a:p>
            <a:r>
              <a:rPr lang="en-US" sz="1200" kern="1200" baseline="0" dirty="0">
                <a:solidFill>
                  <a:schemeClr val="tx1"/>
                </a:solidFill>
                <a:effectLst/>
                <a:latin typeface="+mn-lt"/>
                <a:ea typeface="+mn-ea"/>
                <a:cs typeface="+mn-cs"/>
              </a:rPr>
              <a:t>March 8, 2021</a:t>
            </a:r>
          </a:p>
          <a:p>
            <a:r>
              <a:rPr lang="en-US" sz="1200" kern="1200" baseline="0" dirty="0">
                <a:solidFill>
                  <a:schemeClr val="tx1"/>
                </a:solidFill>
                <a:effectLst/>
                <a:latin typeface="+mn-lt"/>
                <a:ea typeface="+mn-ea"/>
                <a:cs typeface="+mn-cs"/>
              </a:rPr>
              <a:t>https://apnews.com/article/ali-al-sistani-coronavirus-pandemic-baghdad-pope-francis-iraq-a59ec54c27afe1a45dc84b9a38cd07ca</a:t>
            </a:r>
          </a:p>
          <a:p>
            <a:endParaRPr lang="en-US" dirty="0"/>
          </a:p>
          <a:p>
            <a:r>
              <a:rPr lang="en-US" b="1" dirty="0"/>
              <a:t>Pope ends historic Iraq visit with messages for coexistence </a:t>
            </a:r>
          </a:p>
          <a:p>
            <a:r>
              <a:rPr lang="en-US" sz="1200" kern="1200" baseline="0" dirty="0">
                <a:solidFill>
                  <a:schemeClr val="tx1"/>
                </a:solidFill>
                <a:effectLst/>
                <a:latin typeface="+mn-lt"/>
                <a:ea typeface="+mn-ea"/>
                <a:cs typeface="+mn-cs"/>
              </a:rPr>
              <a:t>Al Jazeera </a:t>
            </a:r>
          </a:p>
          <a:p>
            <a:r>
              <a:rPr lang="en-US" sz="1200" kern="1200" baseline="0" dirty="0">
                <a:solidFill>
                  <a:schemeClr val="tx1"/>
                </a:solidFill>
                <a:effectLst/>
                <a:latin typeface="+mn-lt"/>
                <a:ea typeface="+mn-ea"/>
                <a:cs typeface="+mn-cs"/>
              </a:rPr>
              <a:t>March 8, 2021</a:t>
            </a:r>
          </a:p>
          <a:p>
            <a:r>
              <a:rPr lang="en-US" sz="1200" kern="1200" baseline="0" dirty="0">
                <a:solidFill>
                  <a:schemeClr val="tx1"/>
                </a:solidFill>
                <a:effectLst/>
                <a:latin typeface="+mn-lt"/>
                <a:ea typeface="+mn-ea"/>
                <a:cs typeface="+mn-cs"/>
              </a:rPr>
              <a:t>https://www.aljazeera.com/news/2021/3/8/pope-ends-iraq-visit-after-mass-in-isil-ruined-city-of-mosul</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Pope Francis holds historic meeting with Shiite cleric in Iraq, visits birthplace of Abraham</a:t>
            </a:r>
          </a:p>
          <a:p>
            <a:r>
              <a:rPr lang="en-US" sz="1200" kern="1200" baseline="0" dirty="0">
                <a:solidFill>
                  <a:schemeClr val="tx1"/>
                </a:solidFill>
                <a:effectLst/>
                <a:latin typeface="+mn-lt"/>
                <a:ea typeface="+mn-ea"/>
                <a:cs typeface="+mn-cs"/>
              </a:rPr>
              <a:t>NBC NEWS</a:t>
            </a:r>
          </a:p>
          <a:p>
            <a:r>
              <a:rPr lang="en-US" sz="1200" kern="1200" baseline="0" dirty="0">
                <a:solidFill>
                  <a:schemeClr val="tx1"/>
                </a:solidFill>
                <a:effectLst/>
                <a:latin typeface="+mn-lt"/>
                <a:ea typeface="+mn-ea"/>
                <a:cs typeface="+mn-cs"/>
              </a:rPr>
              <a:t>March 6, 2021</a:t>
            </a:r>
          </a:p>
          <a:p>
            <a:r>
              <a:rPr lang="en-US" sz="1200" kern="1200" baseline="0" dirty="0">
                <a:solidFill>
                  <a:schemeClr val="tx1"/>
                </a:solidFill>
                <a:effectLst/>
                <a:latin typeface="+mn-lt"/>
                <a:ea typeface="+mn-ea"/>
                <a:cs typeface="+mn-cs"/>
              </a:rPr>
              <a:t>https://www.nbcnews.com/news/world/pope-francis-holds-historic-meeting-shiite-cleric-iraq-visits-birthplace-n1259811</a:t>
            </a: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pieces provide analyses of Pope Francis Visiting Iraq: </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Where ISIS ruled, Pope Francis calls on Christians to forgive, rebuild</a:t>
            </a:r>
          </a:p>
          <a:p>
            <a:r>
              <a:rPr lang="en-US" sz="1200" kern="1200" baseline="0" dirty="0">
                <a:solidFill>
                  <a:schemeClr val="tx1"/>
                </a:solidFill>
                <a:effectLst/>
                <a:latin typeface="+mn-lt"/>
                <a:ea typeface="+mn-ea"/>
                <a:cs typeface="+mn-cs"/>
              </a:rPr>
              <a:t>FOX NEWS</a:t>
            </a:r>
          </a:p>
          <a:p>
            <a:r>
              <a:rPr lang="en-US" sz="1200" kern="1200" baseline="0" dirty="0">
                <a:solidFill>
                  <a:schemeClr val="tx1"/>
                </a:solidFill>
                <a:effectLst/>
                <a:latin typeface="+mn-lt"/>
                <a:ea typeface="+mn-ea"/>
                <a:cs typeface="+mn-cs"/>
              </a:rPr>
              <a:t>March 7, 2021</a:t>
            </a:r>
          </a:p>
          <a:p>
            <a:r>
              <a:rPr lang="en-US" sz="1200" kern="1200" baseline="0" dirty="0">
                <a:solidFill>
                  <a:schemeClr val="tx1"/>
                </a:solidFill>
                <a:effectLst/>
                <a:latin typeface="+mn-lt"/>
                <a:ea typeface="+mn-ea"/>
                <a:cs typeface="+mn-cs"/>
              </a:rPr>
              <a:t>https://www.foxnews.com/world/pope-visits-iraqs-war-ravaged-north-on-last-day-of-tour</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Pope Francis Defends Pandemic Trip To Iraq, Says Lockdown In The Vatican Was Like </a:t>
            </a:r>
            <a:r>
              <a:rPr lang="en-US" sz="1200" b="1" i="0" kern="1200" dirty="0">
                <a:solidFill>
                  <a:schemeClr val="tx1"/>
                </a:solidFill>
                <a:effectLst/>
                <a:latin typeface="+mn-lt"/>
                <a:ea typeface="+mn-ea"/>
                <a:cs typeface="+mn-cs"/>
              </a:rPr>
              <a:t>‘Prison’</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FORBES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March 8,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https://www.forbes.com/sites/roberthart/2021/03/08/pope-francis-defends-pandemic-trip-to-iraq-says-lockdown-in-the-vatican-was-like-prison/?sh=2796e7847a5b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Benedict XVI: Pope's Upcoming Iraq Trip is 'Important' but 'Dangerous'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VOICE</a:t>
            </a:r>
            <a:r>
              <a:rPr lang="en-US" b="0" baseline="0" dirty="0"/>
              <a:t> OF AMERICA</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March 1,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https://www.voanews.com/middle-east/benedict-xvi-popes-upcoming-iraq-trip-important-dangerous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Why the Pope's visit to Iraq is of symbolic importance</a:t>
            </a:r>
          </a:p>
          <a:p>
            <a:r>
              <a:rPr lang="en-US" sz="1200" kern="1200" baseline="0" dirty="0">
                <a:solidFill>
                  <a:schemeClr val="tx1"/>
                </a:solidFill>
                <a:effectLst/>
                <a:latin typeface="+mn-lt"/>
                <a:ea typeface="+mn-ea"/>
                <a:cs typeface="+mn-cs"/>
              </a:rPr>
              <a:t>THE JERUSALEM POST</a:t>
            </a:r>
          </a:p>
          <a:p>
            <a:r>
              <a:rPr lang="en-US" sz="1200" kern="1200" baseline="0" dirty="0">
                <a:solidFill>
                  <a:schemeClr val="tx1"/>
                </a:solidFill>
                <a:effectLst/>
                <a:latin typeface="+mn-lt"/>
                <a:ea typeface="+mn-ea"/>
                <a:cs typeface="+mn-cs"/>
              </a:rPr>
              <a:t>March 7, 2021</a:t>
            </a:r>
          </a:p>
          <a:p>
            <a:r>
              <a:rPr lang="en-US" sz="1200" kern="1200" baseline="0" dirty="0">
                <a:solidFill>
                  <a:schemeClr val="tx1"/>
                </a:solidFill>
                <a:effectLst/>
                <a:latin typeface="+mn-lt"/>
                <a:ea typeface="+mn-ea"/>
                <a:cs typeface="+mn-cs"/>
              </a:rPr>
              <a:t>https://www.jpost.com/opinion/why-the-popes-visit-to-iraq-is-of-symbolic-importance-661246</a:t>
            </a: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SJLCH2dlsng?feature=oembed"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TVS9XMDvjRA?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March 8, 2021</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International Relations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1064"/>
            <a:ext cx="10917936" cy="1542818"/>
          </a:xfrm>
        </p:spPr>
        <p:txBody>
          <a:bodyPr>
            <a:normAutofit/>
          </a:bodyPr>
          <a:lstStyle/>
          <a:p>
            <a:r>
              <a:rPr lang="en-US" sz="5400" b="0" dirty="0"/>
              <a:t>Pope Francis Visits Iraq</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3807733"/>
              </p:ext>
            </p:extLst>
          </p:nvPr>
        </p:nvGraphicFramePr>
        <p:xfrm>
          <a:off x="939800" y="2358048"/>
          <a:ext cx="10058400" cy="4206240"/>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pPr marL="0" indent="0">
                        <a:buFont typeface="+mj-lt"/>
                        <a:buNone/>
                      </a:pPr>
                      <a:r>
                        <a:rPr lang="en-US" sz="1800" b="0" i="0" kern="1200" baseline="0" dirty="0">
                          <a:solidFill>
                            <a:schemeClr val="tx1"/>
                          </a:solidFill>
                          <a:effectLst/>
                          <a:latin typeface="+mn-lt"/>
                          <a:ea typeface="+mn-ea"/>
                          <a:cs typeface="+mn-cs"/>
                        </a:rPr>
                        <a:t>Pope Francis recently visited Iraq. The four-day papal stay was historic in nature as it represents the first time the leader of the Catholic Church has ever visited the country, which is predominantly Muslim. There were numerous security and safety concerns regarding the 84-year-old pontiffs visit. Some of these include the ongoing global pandemic, which has seen an increase in cases recently in Iraq. Other concerns included the safety and well being of Pope Francis in a country and region that has experienced so much violence and instability.</a:t>
                      </a:r>
                    </a:p>
                    <a:p>
                      <a:pPr marL="0" indent="0">
                        <a:buFont typeface="+mj-lt"/>
                        <a:buNone/>
                      </a:pPr>
                      <a:endParaRPr lang="en-US" sz="1800" b="1"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baseline="0" dirty="0">
                          <a:solidFill>
                            <a:schemeClr val="tx1"/>
                          </a:solidFill>
                          <a:effectLst/>
                          <a:latin typeface="+mn-lt"/>
                          <a:ea typeface="+mn-ea"/>
                          <a:cs typeface="+mn-cs"/>
                        </a:rPr>
                        <a:t>What were some of the safety and security concerns regarding the popes visit?</a:t>
                      </a:r>
                      <a:endParaRPr lang="en-US" b="1" dirty="0"/>
                    </a:p>
                    <a:p>
                      <a:endParaRPr lang="en-US" sz="1800" b="1" i="0" kern="1200" baseline="0" dirty="0">
                        <a:solidFill>
                          <a:schemeClr val="tx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Pope Francis prays among churches ruined by ISIS in Iraq - BBC News">
            <a:hlinkClick r:id="" action="ppaction://media"/>
            <a:extLst>
              <a:ext uri="{FF2B5EF4-FFF2-40B4-BE49-F238E27FC236}">
                <a16:creationId xmlns:a16="http://schemas.microsoft.com/office/drawing/2014/main" id="{C96A9B98-55D2-4EBB-AFFD-A8046DA23FA7}"/>
              </a:ext>
            </a:extLst>
          </p:cNvPr>
          <p:cNvPicPr>
            <a:picLocks noRot="1" noChangeAspect="1"/>
          </p:cNvPicPr>
          <p:nvPr>
            <a:videoFile r:link="rId1"/>
          </p:nvPr>
        </p:nvPicPr>
        <p:blipFill>
          <a:blip r:embed="rId4"/>
          <a:stretch>
            <a:fillRect/>
          </a:stretch>
        </p:blipFill>
        <p:spPr>
          <a:xfrm>
            <a:off x="6678168" y="2749550"/>
            <a:ext cx="4686637" cy="2647950"/>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Pope Francis Visits Iraq</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03782372"/>
              </p:ext>
            </p:extLst>
          </p:nvPr>
        </p:nvGraphicFramePr>
        <p:xfrm>
          <a:off x="900920" y="2404342"/>
          <a:ext cx="10161640" cy="4480560"/>
        </p:xfrm>
        <a:graphic>
          <a:graphicData uri="http://schemas.openxmlformats.org/drawingml/2006/table">
            <a:tbl>
              <a:tblPr firstRow="1" bandRow="1">
                <a:tableStyleId>{2D5ABB26-0587-4C30-8999-92F81FD0307C}</a:tableStyleId>
              </a:tblPr>
              <a:tblGrid>
                <a:gridCol w="5080820">
                  <a:extLst>
                    <a:ext uri="{9D8B030D-6E8A-4147-A177-3AD203B41FA5}">
                      <a16:colId xmlns:a16="http://schemas.microsoft.com/office/drawing/2014/main" val="20000"/>
                    </a:ext>
                  </a:extLst>
                </a:gridCol>
                <a:gridCol w="5080820">
                  <a:extLst>
                    <a:ext uri="{9D8B030D-6E8A-4147-A177-3AD203B41FA5}">
                      <a16:colId xmlns:a16="http://schemas.microsoft.com/office/drawing/2014/main" val="20001"/>
                    </a:ext>
                  </a:extLst>
                </a:gridCol>
              </a:tblGrid>
              <a:tr h="39080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baseline="0" dirty="0">
                          <a:solidFill>
                            <a:schemeClr val="tx1"/>
                          </a:solidFill>
                          <a:effectLst/>
                          <a:latin typeface="+mn-lt"/>
                          <a:ea typeface="+mn-ea"/>
                          <a:cs typeface="+mn-cs"/>
                        </a:rPr>
                        <a:t>Pope Francis was undeterred about visiting Iraq, having faith that God would provide protection for those who might get potentially exposed to COVID-19 as a result of his pilgrimage</a:t>
                      </a:r>
                      <a:r>
                        <a:rPr lang="en-US" b="0" dirty="0"/>
                        <a:t>. The pontiff</a:t>
                      </a:r>
                      <a:r>
                        <a:rPr lang="en-US" b="0" baseline="0" dirty="0"/>
                        <a:t> </a:t>
                      </a:r>
                      <a:r>
                        <a:rPr lang="en-US" b="0" dirty="0"/>
                        <a:t> wanted</a:t>
                      </a:r>
                      <a:r>
                        <a:rPr lang="en-US" b="0" baseline="0" dirty="0"/>
                        <a:t> to travel to Iraq despite the security challenges, in part to send a message of solidarity to Iraq's dwindling Christian population. Some Iraqi Christians over the last several years have been discriminated against and killed for their religious beliefs. The pope also met with leaders of different faiths in hopes of achieving lasting peace so Muslims and Christians can coexist in the birthplace of civilization.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baseline="0" dirty="0">
                          <a:solidFill>
                            <a:schemeClr val="tx1"/>
                          </a:solidFill>
                          <a:effectLst/>
                          <a:latin typeface="+mn-lt"/>
                          <a:ea typeface="+mn-ea"/>
                          <a:cs typeface="+mn-cs"/>
                        </a:rPr>
                        <a:t>What is the significance of the pope visiting Iraq</a:t>
                      </a:r>
                      <a:r>
                        <a:rPr lang="en-US" b="1" dirty="0"/>
                        <a:t>?</a:t>
                      </a:r>
                    </a:p>
                    <a:p>
                      <a:endParaRPr lang="en-US" sz="1800" b="1" i="0" kern="1200" baseline="0" dirty="0">
                        <a:solidFill>
                          <a:schemeClr val="tx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Pope ends Iraq visit after mass in ISIL-ravaged city of Mosul">
            <a:hlinkClick r:id="" action="ppaction://media"/>
            <a:extLst>
              <a:ext uri="{FF2B5EF4-FFF2-40B4-BE49-F238E27FC236}">
                <a16:creationId xmlns:a16="http://schemas.microsoft.com/office/drawing/2014/main" id="{E386E67B-701A-4156-8ED3-6C01A7B331F0}"/>
              </a:ext>
            </a:extLst>
          </p:cNvPr>
          <p:cNvPicPr>
            <a:picLocks noRot="1" noChangeAspect="1"/>
          </p:cNvPicPr>
          <p:nvPr>
            <a:videoFile r:link="rId1"/>
          </p:nvPr>
        </p:nvPicPr>
        <p:blipFill>
          <a:blip r:embed="rId4"/>
          <a:stretch>
            <a:fillRect/>
          </a:stretch>
        </p:blipFill>
        <p:spPr>
          <a:xfrm>
            <a:off x="6525768" y="2833491"/>
            <a:ext cx="4765312" cy="2692401"/>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066800" y="2619214"/>
            <a:ext cx="9948042" cy="3970318"/>
          </a:xfrm>
          <a:prstGeom prst="rect">
            <a:avLst/>
          </a:prstGeom>
          <a:noFill/>
        </p:spPr>
        <p:txBody>
          <a:bodyPr wrap="square" rtlCol="0">
            <a:spAutoFit/>
          </a:bodyPr>
          <a:lstStyle/>
          <a:p>
            <a:pPr marL="285750" indent="-285750">
              <a:buFont typeface="Arial" charset="0"/>
              <a:buChar char="•"/>
            </a:pPr>
            <a:r>
              <a:rPr lang="en-US" dirty="0"/>
              <a:t>For the first time since the pandemic started, Pope Francis traveled abroad visiting the war-torn country of Iraq. The papal visit was significant because of the heightened persecution Iraqi Christians have experienced since Saddam Hussein was removed from power and the resulting power vacuum.</a:t>
            </a:r>
          </a:p>
          <a:p>
            <a:pPr marL="285750" indent="-285750">
              <a:buFont typeface="Arial" charset="0"/>
              <a:buChar char="•"/>
            </a:pPr>
            <a:r>
              <a:rPr lang="en-US" dirty="0"/>
              <a:t>A mass exodus of Iraqi Christians have fled the country as a result of sectarian violence and the emergence of groups such as the Islamic State. Over a million Iraqi Christians have left Iraq in the last two decades as a result of the unrest and discord. Christians now represent less than 1% of the country’s population. </a:t>
            </a:r>
          </a:p>
          <a:p>
            <a:pPr marL="285750" indent="-285750">
              <a:buFont typeface="Arial" charset="0"/>
              <a:buChar char="•"/>
            </a:pPr>
            <a:r>
              <a:rPr lang="en-US" dirty="0"/>
              <a:t>The pontiff was also hoping to shed light on the plight of Iraqi Christians who lack certain freedoms, rights, and responsibilities enjoyed by others within the country.</a:t>
            </a:r>
          </a:p>
          <a:p>
            <a:pPr marL="285750" indent="-285750">
              <a:buFont typeface="Arial" charset="0"/>
              <a:buChar char="•"/>
            </a:pPr>
            <a:r>
              <a:rPr lang="en-US" dirty="0"/>
              <a:t>The visit is noteworthy considering that the extremist group the Islamic State controlled areas in the northern part of the country just a few years ago and targeted Christians because of their faith. Pope Francis attempted to signal that a new day had begun and that reconciliation must be achieved by the people of Iraq in order for progress to be made.</a:t>
            </a:r>
          </a:p>
          <a:p>
            <a:pPr marL="285750" indent="-285750">
              <a:buFont typeface="Arial" charset="0"/>
              <a:buChar char="•"/>
            </a:pPr>
            <a:endParaRPr lang="en-US" dirty="0"/>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Writing: </a:t>
            </a:r>
            <a:r>
              <a:rPr lang="en-US" dirty="0">
                <a:solidFill>
                  <a:schemeClr val="tx1"/>
                </a:solidFill>
                <a:cs typeface="Arial" panose="020B0604020202020204" pitchFamily="34" charset="0"/>
              </a:rPr>
              <a:t>Why did Pope Francis travel to Iraq? What will be the lasting impact of his visit?</a:t>
            </a:r>
          </a:p>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Should the U.S. and the international community do more to protect religious minorities in countries where they are persecuted because of their faith?</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Pope Francis have traveled to Iraq right now considering the health and safety concerns?</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What are some of the challenges facing Iraq's Christian population?</a:t>
            </a:r>
          </a:p>
          <a:p>
            <a:endParaRPr lang="en-US" dirty="0"/>
          </a:p>
          <a:p>
            <a:endParaRPr lang="en-US" dirty="0">
              <a:solidFill>
                <a:schemeClr val="tx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18695</TotalTime>
  <Words>866</Words>
  <Application>Microsoft Office PowerPoint</Application>
  <PresentationFormat>Widescreen</PresentationFormat>
  <Paragraphs>78</Paragraphs>
  <Slides>5</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Retrospect</vt:lpstr>
      <vt:lpstr>CQ Press  Lecture Spark</vt:lpstr>
      <vt:lpstr>Pope Francis Visits Iraq</vt:lpstr>
      <vt:lpstr>Pope Francis Visits Iraq</vt:lpstr>
      <vt:lpstr>Background and Key Concepts</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Brittany Dahl</cp:lastModifiedBy>
  <cp:revision>440</cp:revision>
  <cp:lastPrinted>2018-02-19T15:16:09Z</cp:lastPrinted>
  <dcterms:created xsi:type="dcterms:W3CDTF">2017-10-25T15:00:07Z</dcterms:created>
  <dcterms:modified xsi:type="dcterms:W3CDTF">2021-03-09T19:13:51Z</dcterms:modified>
</cp:coreProperties>
</file>