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6" r:id="rId2"/>
    <p:sldId id="257" r:id="rId3"/>
    <p:sldId id="263"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8" autoAdjust="0"/>
    <p:restoredTop sz="61410" autoAdjust="0"/>
  </p:normalViewPr>
  <p:slideViewPr>
    <p:cSldViewPr snapToGrid="0">
      <p:cViewPr varScale="1">
        <p:scale>
          <a:sx n="44" d="100"/>
          <a:sy n="44" d="100"/>
        </p:scale>
        <p:origin x="1488" y="48"/>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1/12/2021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tGrc70CCqQo"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pr.org/2020/05/20/858347477/money-tracker-how-much-trump-and-biden-have-raised-in-the-2020-election"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rollcall.com/2020/11/16/pelosi-democrats-renew-push-to-overhaul-election-campaign-finance-laws/" TargetMode="External"/><Relationship Id="rId4" Type="http://schemas.openxmlformats.org/officeDocument/2006/relationships/hyperlink" Target="https://www.cnbc.com/2020/10/28/2020-election-spending-to-hit-nearly-14-billion-a-record.html"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snews.com/news/politics/articles/2020-06-30/trump-campaign-cancels-rally-in-alabama-as-coronavirus-cases-rise"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cnn.com/2020/07/08/politics/florida-lawyers-sue-republican-convention/index.html" TargetMode="External"/><Relationship Id="rId4" Type="http://schemas.openxmlformats.org/officeDocument/2006/relationships/hyperlink" Target="trump-rally-reno-canceled-due-covid-19-restrictions%20-%20stream/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American Government, 2020 election, polling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https://www.youtube.com/watch?v=IP-O_M2jnyE&amp;t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https://www.youtube.com/watch?v=tGrc70CCqQo</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free speech and campaign finance:</a:t>
            </a:r>
          </a:p>
          <a:p>
            <a:endParaRPr lang="en-US" sz="1200" kern="1200" baseline="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Money Tracker: How Much Have Trump and Biden Raised in the 2020 Election</a:t>
            </a:r>
          </a:p>
          <a:p>
            <a:r>
              <a:rPr lang="en-US" sz="1200" b="0" kern="1200" dirty="0">
                <a:solidFill>
                  <a:schemeClr val="tx1"/>
                </a:solidFill>
                <a:effectLst/>
                <a:latin typeface="+mn-lt"/>
                <a:ea typeface="+mn-ea"/>
                <a:cs typeface="+mn-cs"/>
              </a:rPr>
              <a:t>NPR</a:t>
            </a:r>
          </a:p>
          <a:p>
            <a:r>
              <a:rPr lang="en-US" sz="1200" b="0" kern="1200" dirty="0">
                <a:solidFill>
                  <a:schemeClr val="tx1"/>
                </a:solidFill>
                <a:effectLst/>
                <a:latin typeface="+mn-lt"/>
                <a:ea typeface="+mn-ea"/>
                <a:cs typeface="+mn-cs"/>
              </a:rPr>
              <a:t>12/04/2020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https://www.npr.org/2020/05/20/858347477/money-tracker-how-much-trump-and-biden-have-raised-in-the-2020-election</a:t>
            </a:r>
            <a:endParaRPr lang="en-US" dirty="0"/>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Total 2020 Election Spending to Hit Nearly $14 Billion, More than Double 2016’s Sum</a:t>
            </a:r>
          </a:p>
          <a:p>
            <a:r>
              <a:rPr lang="en-US" sz="1200" b="0" kern="1200" dirty="0">
                <a:solidFill>
                  <a:schemeClr val="tx1"/>
                </a:solidFill>
                <a:effectLst/>
                <a:latin typeface="+mn-lt"/>
                <a:ea typeface="+mn-ea"/>
                <a:cs typeface="+mn-cs"/>
              </a:rPr>
              <a:t>CNBC</a:t>
            </a:r>
          </a:p>
          <a:p>
            <a:r>
              <a:rPr lang="en-US" sz="1200" b="0" kern="1200" dirty="0">
                <a:solidFill>
                  <a:schemeClr val="tx1"/>
                </a:solidFill>
                <a:effectLst/>
                <a:latin typeface="+mn-lt"/>
                <a:ea typeface="+mn-ea"/>
                <a:cs typeface="+mn-cs"/>
              </a:rPr>
              <a:t>10/28/2020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4"/>
              </a:rPr>
              <a:t>https://www.cnbc.com/2020/10/28/2020-election-spending-to-hit-nearly-14-billion-a-record.html</a:t>
            </a:r>
            <a:endParaRPr lang="en-US" dirty="0"/>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Pelosi, Democrats Renew Push to Overhaul Election, Campaign Finance Law</a:t>
            </a:r>
          </a:p>
          <a:p>
            <a:r>
              <a:rPr lang="en-US" sz="1200" b="0" kern="1200" dirty="0" err="1">
                <a:solidFill>
                  <a:schemeClr val="tx1"/>
                </a:solidFill>
                <a:effectLst/>
                <a:latin typeface="+mn-lt"/>
                <a:ea typeface="+mn-ea"/>
                <a:cs typeface="+mn-cs"/>
              </a:rPr>
              <a:t>RollCall</a:t>
            </a:r>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11/16/2020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https://www.rollcall.com/2020/11/16/pelosi-democrats-renew-push-to-overhaul-election-campaign-finance-laws/</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 articles regarding freedom of assembly during COVID-19: </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Trump Campaign Cancels Campaign Rally in Alabama as Coronavirus Cases Rise</a:t>
            </a:r>
          </a:p>
          <a:p>
            <a:r>
              <a:rPr lang="en-US" sz="1200" b="0" kern="1200" dirty="0">
                <a:solidFill>
                  <a:schemeClr val="tx1"/>
                </a:solidFill>
                <a:effectLst/>
                <a:latin typeface="+mn-lt"/>
                <a:ea typeface="+mn-ea"/>
                <a:cs typeface="+mn-cs"/>
              </a:rPr>
              <a:t>US News and World Report</a:t>
            </a:r>
          </a:p>
          <a:p>
            <a:r>
              <a:rPr lang="en-US" sz="1200" b="0" kern="1200" dirty="0">
                <a:solidFill>
                  <a:schemeClr val="tx1"/>
                </a:solidFill>
                <a:effectLst/>
                <a:latin typeface="+mn-lt"/>
                <a:ea typeface="+mn-ea"/>
                <a:cs typeface="+mn-cs"/>
              </a:rPr>
              <a:t>06/30/2020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https://www.usnews.com/news/politics/articles/2020-06-30/trump-campaign-cancels-rally-in-alabama-as-coronavirus-cases-rise</a:t>
            </a: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Trump Rally in Reno Cancelled Due to Covid-19 Restrictions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KUNR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09/09/2020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4"/>
              </a:rPr>
              <a:t>trump-rally-reno-canceled-due-covid-19-restrictions - stream/0</a:t>
            </a: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Jacksonville Attorneys File Lawsuit to Block City From Hosting Republican National Convention Amid Pandemic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CNN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07/08/2020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https://www.cnn.com/2020/07/08/politics/florida-lawyers-sue-republican-convention/index.html</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COVID-19 and the First Amendment</a:t>
            </a:r>
          </a:p>
          <a:p>
            <a:r>
              <a:rPr lang="en-US" sz="1200" kern="1200" baseline="0" dirty="0">
                <a:solidFill>
                  <a:schemeClr val="tx1"/>
                </a:solidFill>
                <a:effectLst/>
                <a:latin typeface="+mn-lt"/>
                <a:ea typeface="+mn-ea"/>
                <a:cs typeface="+mn-cs"/>
              </a:rPr>
              <a:t>MTSU</a:t>
            </a:r>
          </a:p>
          <a:p>
            <a:r>
              <a:rPr lang="en-US" sz="1200" kern="1200" baseline="0" dirty="0">
                <a:solidFill>
                  <a:schemeClr val="tx1"/>
                </a:solidFill>
                <a:effectLst/>
                <a:latin typeface="+mn-lt"/>
                <a:ea typeface="+mn-ea"/>
                <a:cs typeface="+mn-cs"/>
              </a:rPr>
              <a:t>https://mtsu.edu/first-amendment/post/613/covid-19-and-the-first-amendment-a-running-report-oct-28 </a:t>
            </a: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5</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IP-O_M2jnyE?feature=oembed"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tGrc70CCqQo?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Election Spark</a:t>
            </a:r>
          </a:p>
        </p:txBody>
      </p:sp>
      <p:sp>
        <p:nvSpPr>
          <p:cNvPr id="3" name="Subtitle 2"/>
          <p:cNvSpPr>
            <a:spLocks noGrp="1"/>
          </p:cNvSpPr>
          <p:nvPr>
            <p:ph type="subTitle" idx="1"/>
          </p:nvPr>
        </p:nvSpPr>
        <p:spPr>
          <a:xfrm>
            <a:off x="561701" y="3204360"/>
            <a:ext cx="5757819" cy="1733399"/>
          </a:xfrm>
        </p:spPr>
        <p:txBody>
          <a:bodyPr>
            <a:normAutofit/>
          </a:bodyPr>
          <a:lstStyle/>
          <a:p>
            <a:r>
              <a:rPr lang="en-US" sz="3600" i="1" spc="-50" dirty="0">
                <a:solidFill>
                  <a:schemeClr val="tx1"/>
                </a:solidFill>
                <a:ea typeface="+mj-ea"/>
                <a:cs typeface="+mj-cs"/>
              </a:rPr>
              <a:t>Civil liberties and the 2020 Election </a:t>
            </a:r>
          </a:p>
          <a:p>
            <a:endParaRPr lang="en-US" sz="3600" i="1" spc="-50" dirty="0">
              <a:solidFill>
                <a:schemeClr val="tx1"/>
              </a:solidFill>
              <a:ea typeface="+mj-ea"/>
              <a:cs typeface="+mj-cs"/>
            </a:endParaRPr>
          </a:p>
        </p:txBody>
      </p:sp>
      <p:sp>
        <p:nvSpPr>
          <p:cNvPr id="4" name="Title 1"/>
          <p:cNvSpPr txBox="1">
            <a:spLocks/>
          </p:cNvSpPr>
          <p:nvPr/>
        </p:nvSpPr>
        <p:spPr>
          <a:xfrm>
            <a:off x="561700" y="5215551"/>
            <a:ext cx="7167497" cy="73821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2000" cap="all" spc="200" dirty="0">
                <a:solidFill>
                  <a:schemeClr val="tx2"/>
                </a:solidFill>
                <a:latin typeface="+mn-lt"/>
                <a:ea typeface="+mn-ea"/>
                <a:cs typeface="+mn-cs"/>
              </a:rPr>
              <a:t>Connecting the 2020 election to your American Government classroom</a:t>
            </a:r>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Free Speech and Campaign Finance</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2521710"/>
              </p:ext>
            </p:extLst>
          </p:nvPr>
        </p:nvGraphicFramePr>
        <p:xfrm>
          <a:off x="1066800" y="2565399"/>
          <a:ext cx="10058400" cy="3908083"/>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In 2020 almost $14 billion was spent by candidates campaigning for federal office, more than was spent in 2016 and 2012 combined. Why is campaign spending so high in the US?  This is mostly because campaign spending is protected by the first amendment as free speech. In the last few years, the Supreme Court has reduced the limits on campaign spending and donations.</a:t>
                      </a: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How have recent Supreme Court decisions affected campaign finance and how could the Supreme Court change campaign finance in the future?</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Election Law Professor on how to get money out of politics">
            <a:hlinkClick r:id="" action="ppaction://media"/>
            <a:extLst>
              <a:ext uri="{FF2B5EF4-FFF2-40B4-BE49-F238E27FC236}">
                <a16:creationId xmlns:a16="http://schemas.microsoft.com/office/drawing/2014/main" id="{7DB01C6E-36A2-44B9-882D-206D8A74A647}"/>
              </a:ext>
            </a:extLst>
          </p:cNvPr>
          <p:cNvPicPr>
            <a:picLocks noRot="1" noChangeAspect="1"/>
          </p:cNvPicPr>
          <p:nvPr>
            <a:videoFile r:link="rId1"/>
          </p:nvPr>
        </p:nvPicPr>
        <p:blipFill>
          <a:blip r:embed="rId4"/>
          <a:stretch>
            <a:fillRect/>
          </a:stretch>
        </p:blipFill>
        <p:spPr>
          <a:xfrm>
            <a:off x="6373368" y="2565398"/>
            <a:ext cx="4900181" cy="2768602"/>
          </a:xfrm>
          <a:prstGeom prst="rect">
            <a:avLst/>
          </a:prstGeom>
        </p:spPr>
      </p:pic>
    </p:spTree>
    <p:extLst>
      <p:ext uri="{BB962C8B-B14F-4D97-AF65-F5344CB8AC3E}">
        <p14:creationId xmlns:p14="http://schemas.microsoft.com/office/powerpoint/2010/main" val="33416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225" y="764140"/>
            <a:ext cx="10917936" cy="1542818"/>
          </a:xfrm>
        </p:spPr>
        <p:txBody>
          <a:bodyPr>
            <a:normAutofit/>
          </a:bodyPr>
          <a:lstStyle/>
          <a:p>
            <a:r>
              <a:rPr lang="en-US" sz="5400" b="0" dirty="0"/>
              <a:t>Freedom of Assembly in a Pandemic?</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52786575"/>
              </p:ext>
            </p:extLst>
          </p:nvPr>
        </p:nvGraphicFramePr>
        <p:xfrm>
          <a:off x="954505" y="2446421"/>
          <a:ext cx="10210800" cy="4782418"/>
        </p:xfrm>
        <a:graphic>
          <a:graphicData uri="http://schemas.openxmlformats.org/drawingml/2006/table">
            <a:tbl>
              <a:tblPr firstRow="1" bandRow="1">
                <a:tableStyleId>{2D5ABB26-0587-4C30-8999-92F81FD0307C}</a:tableStyleId>
              </a:tblPr>
              <a:tblGrid>
                <a:gridCol w="51054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4782418">
                <a:tc>
                  <a:txBody>
                    <a:bodyPr/>
                    <a:lstStyle/>
                    <a:p>
                      <a:r>
                        <a:rPr lang="en-US" sz="1800" b="0" i="0" kern="1200" baseline="0">
                          <a:solidFill>
                            <a:schemeClr val="tx1"/>
                          </a:solidFill>
                          <a:effectLst/>
                          <a:latin typeface="+mn-lt"/>
                          <a:ea typeface="+mn-ea"/>
                          <a:cs typeface="+mn-cs"/>
                        </a:rPr>
                        <a:t>In a normal election, both sides would have many events to encourage people to vote for their candidate. Due to COVID-19, many states and localities put in place restrictions that prevented campaigns from holding some events. The Trump campaign attempted to move the Republican National Convention to Jacksonville, FL, but was sued by business owners near the planned convention site who claimed it was a “public nuisance” due to health risk involved.</a:t>
                      </a:r>
                    </a:p>
                    <a:p>
                      <a:endParaRPr lang="en-US" sz="1800" b="1" i="0" kern="1200" baseline="0">
                        <a:solidFill>
                          <a:schemeClr val="tx1"/>
                        </a:solidFill>
                        <a:effectLst/>
                        <a:latin typeface="+mn-lt"/>
                        <a:ea typeface="+mn-ea"/>
                        <a:cs typeface="+mn-cs"/>
                      </a:endParaRPr>
                    </a:p>
                    <a:p>
                      <a:r>
                        <a:rPr lang="en-US" sz="1800" b="1" i="0" kern="1200" baseline="0">
                          <a:solidFill>
                            <a:schemeClr val="tx1"/>
                          </a:solidFill>
                          <a:effectLst/>
                          <a:latin typeface="+mn-lt"/>
                          <a:ea typeface="+mn-ea"/>
                          <a:cs typeface="+mn-cs"/>
                        </a:rPr>
                        <a:t>Can local governments block campaign events for public health reasons? </a:t>
                      </a:r>
                      <a:endParaRPr lang="en-US" sz="1800" b="1" i="0" kern="1200" baseline="0" dirty="0">
                        <a:solidFill>
                          <a:schemeClr val="tx1"/>
                        </a:solidFill>
                        <a:effectLst/>
                        <a:latin typeface="+mn-lt"/>
                        <a:ea typeface="+mn-ea"/>
                        <a:cs typeface="+mn-cs"/>
                      </a:endParaRPr>
                    </a:p>
                  </a:txBody>
                  <a:tcPr/>
                </a:tc>
                <a:tc>
                  <a:txBody>
                    <a:bodyPr/>
                    <a:lstStyle/>
                    <a:p>
                      <a:endParaRPr lang="en-US" dirty="0"/>
                    </a:p>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Lawsuit argues GOP Convention will bring ‘nuisance injurious’ to welfare of Jacksonville">
            <a:hlinkClick r:id="" action="ppaction://media"/>
            <a:extLst>
              <a:ext uri="{FF2B5EF4-FFF2-40B4-BE49-F238E27FC236}">
                <a16:creationId xmlns:a16="http://schemas.microsoft.com/office/drawing/2014/main" id="{C6558B27-0103-4B0B-BC44-F7E2B2E6BEC2}"/>
              </a:ext>
            </a:extLst>
          </p:cNvPr>
          <p:cNvPicPr>
            <a:picLocks noRot="1" noChangeAspect="1"/>
          </p:cNvPicPr>
          <p:nvPr>
            <a:videoFile r:link="rId1"/>
          </p:nvPr>
        </p:nvPicPr>
        <p:blipFill>
          <a:blip r:embed="rId4"/>
          <a:stretch>
            <a:fillRect/>
          </a:stretch>
        </p:blipFill>
        <p:spPr>
          <a:xfrm>
            <a:off x="6332193" y="2569210"/>
            <a:ext cx="4821504" cy="2724150"/>
          </a:xfrm>
          <a:prstGeom prst="rect">
            <a:avLst/>
          </a:prstGeom>
        </p:spPr>
      </p:pic>
    </p:spTree>
    <p:extLst>
      <p:ext uri="{BB962C8B-B14F-4D97-AF65-F5344CB8AC3E}">
        <p14:creationId xmlns:p14="http://schemas.microsoft.com/office/powerpoint/2010/main" val="195793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5" name="TextBox 4">
            <a:extLst>
              <a:ext uri="{FF2B5EF4-FFF2-40B4-BE49-F238E27FC236}">
                <a16:creationId xmlns:a16="http://schemas.microsoft.com/office/drawing/2014/main" id="{BE4E9676-3845-B44E-8388-67F2B62AC792}"/>
              </a:ext>
            </a:extLst>
          </p:cNvPr>
          <p:cNvSpPr txBox="1"/>
          <p:nvPr/>
        </p:nvSpPr>
        <p:spPr>
          <a:xfrm>
            <a:off x="968942" y="2684378"/>
            <a:ext cx="10522017" cy="3693319"/>
          </a:xfrm>
          <a:prstGeom prst="rect">
            <a:avLst/>
          </a:prstGeom>
          <a:noFill/>
        </p:spPr>
        <p:txBody>
          <a:bodyPr wrap="square" rtlCol="0">
            <a:spAutoFit/>
          </a:bodyPr>
          <a:lstStyle/>
          <a:p>
            <a:pPr marL="285750" indent="-285750">
              <a:buFont typeface="Arial" panose="020B0604020202020204" pitchFamily="34" charset="0"/>
              <a:buChar char="•"/>
            </a:pPr>
            <a:r>
              <a:rPr lang="en-US" dirty="0"/>
              <a:t>The Supreme Court in Buckley v. </a:t>
            </a:r>
            <a:r>
              <a:rPr lang="en-US" dirty="0" err="1"/>
              <a:t>Valeo</a:t>
            </a:r>
            <a:r>
              <a:rPr lang="en-US" dirty="0"/>
              <a:t> (1976) declared that campaign expenditures are speech and subject to first amendment protections. This makes it hard to regulate campaigns in the US.</a:t>
            </a:r>
          </a:p>
          <a:p>
            <a:pPr marL="285750" indent="-285750">
              <a:buFont typeface="Arial" panose="020B0604020202020204" pitchFamily="34" charset="0"/>
              <a:buChar char="•"/>
            </a:pPr>
            <a:r>
              <a:rPr lang="en-US" dirty="0"/>
              <a:t>The Court has also said that campaign donations can be regulated, but in the past decade it has overturned several restrictions on campaign donations.</a:t>
            </a:r>
          </a:p>
          <a:p>
            <a:pPr marL="285750" indent="-285750">
              <a:buFont typeface="Arial" panose="020B0604020202020204" pitchFamily="34" charset="0"/>
              <a:buChar char="•"/>
            </a:pPr>
            <a:r>
              <a:rPr lang="en-US" dirty="0"/>
              <a:t>In Citizens United v FEC (2010) the Supreme Court said banning political spending by corporations is unconstitutional. This has led to an increase in spending by outside groups.</a:t>
            </a:r>
          </a:p>
          <a:p>
            <a:pPr marL="285750" indent="-285750">
              <a:buFont typeface="Arial" panose="020B0604020202020204" pitchFamily="34" charset="0"/>
              <a:buChar char="•"/>
            </a:pPr>
            <a:r>
              <a:rPr lang="en-US" dirty="0"/>
              <a:t>In Lawton v Steele (1893) the Supreme Court said state and local governments have broad “police powers”, allowing them to adopt rules to promote public safety and health.</a:t>
            </a:r>
          </a:p>
          <a:p>
            <a:pPr marL="285750" indent="-285750">
              <a:buFont typeface="Arial" panose="020B0604020202020204" pitchFamily="34" charset="0"/>
              <a:buChar char="•"/>
            </a:pPr>
            <a:r>
              <a:rPr lang="en-US" dirty="0"/>
              <a:t>However, the Supreme Court also said these measures must be in “the interest of the public generally” and “are not unduly oppressive upon individuals.”</a:t>
            </a:r>
          </a:p>
          <a:p>
            <a:pPr marL="285750" indent="-285750">
              <a:buFont typeface="Arial" panose="020B0604020202020204" pitchFamily="34" charset="0"/>
              <a:buChar char="•"/>
            </a:pPr>
            <a:r>
              <a:rPr lang="en-US" dirty="0"/>
              <a:t>In Home Building and Loan Association vs Blaisdell (1933) the Supreme Court said emergencies do not increases the “police powers” of local governments, but may furnish the need to exercise these powers.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cs typeface="Arial" panose="020B0604020202020204" pitchFamily="34" charset="0"/>
              </a:rPr>
              <a:t>Debate:</a:t>
            </a:r>
            <a:r>
              <a:rPr lang="en-US" dirty="0">
                <a:solidFill>
                  <a:schemeClr val="tx1"/>
                </a:solidFill>
                <a:cs typeface="Arial" panose="020B0604020202020204" pitchFamily="34" charset="0"/>
              </a:rPr>
              <a:t> Should  campaign spending be considered free speech? What about political spending by corporations and labor unions?</a:t>
            </a:r>
          </a:p>
          <a:p>
            <a:r>
              <a:rPr lang="en-US" dirty="0">
                <a:solidFill>
                  <a:schemeClr val="tx1"/>
                </a:solidFill>
                <a:cs typeface="Arial" panose="020B0604020202020204" pitchFamily="34" charset="0"/>
              </a:rPr>
              <a:t>Should there be limits on campaign donations?</a:t>
            </a:r>
          </a:p>
          <a:p>
            <a:r>
              <a:rPr lang="en-US" b="1" dirty="0">
                <a:solidFill>
                  <a:schemeClr val="tx1"/>
                </a:solidFill>
                <a:cs typeface="Arial" panose="020B0604020202020204" pitchFamily="34" charset="0"/>
              </a:rPr>
              <a:t>Poll:</a:t>
            </a:r>
            <a:r>
              <a:rPr lang="en-US" dirty="0">
                <a:solidFill>
                  <a:schemeClr val="tx1"/>
                </a:solidFill>
                <a:cs typeface="Arial" panose="020B0604020202020204" pitchFamily="34" charset="0"/>
              </a:rPr>
              <a:t> Should state and local governments be able to limit campaign events due to public health concerns?</a:t>
            </a:r>
          </a:p>
          <a:p>
            <a:r>
              <a:rPr lang="en-US" b="1" dirty="0">
                <a:solidFill>
                  <a:schemeClr val="tx1"/>
                </a:solidFill>
                <a:cs typeface="Arial" panose="020B0604020202020204" pitchFamily="34" charset="0"/>
              </a:rPr>
              <a:t>Short Answer:</a:t>
            </a:r>
            <a:r>
              <a:rPr lang="en-US" dirty="0">
                <a:solidFill>
                  <a:schemeClr val="tx1"/>
                </a:solidFill>
                <a:cs typeface="Arial" panose="020B0604020202020204" pitchFamily="34" charset="0"/>
              </a:rPr>
              <a:t> Why is campaign spending so high in the US?</a:t>
            </a:r>
          </a:p>
        </p:txBody>
      </p:sp>
      <p:sp>
        <p:nvSpPr>
          <p:cNvPr id="4" name="Slide Number Placeholder 3"/>
          <p:cNvSpPr>
            <a:spLocks noGrp="1"/>
          </p:cNvSpPr>
          <p:nvPr>
            <p:ph type="sldNum" sz="quarter" idx="12"/>
          </p:nvPr>
        </p:nvSpPr>
        <p:spPr/>
        <p:txBody>
          <a:bodyPr/>
          <a:lstStyle/>
          <a:p>
            <a:fld id="{F2FD251E-7DF1-4C62-8D87-7777D7BC030E}" type="slidenum">
              <a:rPr lang="en-US" smtClean="0"/>
              <a:t>5</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3358</TotalTime>
  <Words>731</Words>
  <Application>Microsoft Office PowerPoint</Application>
  <PresentationFormat>Widescreen</PresentationFormat>
  <Paragraphs>73</Paragraphs>
  <Slides>5</Slides>
  <Notes>5</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Retrospect</vt:lpstr>
      <vt:lpstr>CQ Press  Election Spark</vt:lpstr>
      <vt:lpstr>Free Speech and Campaign Finance</vt:lpstr>
      <vt:lpstr>Freedom of Assembly in a Pandemic?</vt:lpstr>
      <vt:lpstr>Background and Key Concepts</vt:lpstr>
      <vt:lpstr>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CQ Press  Election Spark</dc:title>
  <dc:creator>Jacob Holt</dc:creator>
  <cp:lastModifiedBy>Jazzminn Morecraft</cp:lastModifiedBy>
  <cp:revision>46</cp:revision>
  <dcterms:created xsi:type="dcterms:W3CDTF">2020-11-18T19:00:33Z</dcterms:created>
  <dcterms:modified xsi:type="dcterms:W3CDTF">2021-01-12T19:22:38Z</dcterms:modified>
</cp:coreProperties>
</file>