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8"/>
  </p:notesMasterIdLst>
  <p:sldIdLst>
    <p:sldId id="256" r:id="rId2"/>
    <p:sldId id="257" r:id="rId3"/>
    <p:sldId id="263" r:id="rId4"/>
    <p:sldId id="262" r:id="rId5"/>
    <p:sldId id="264"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6DD15776-09C7-45C0-A185-DCBD79BC308C}">
          <p14:sldIdLst>
            <p14:sldId id="256"/>
            <p14:sldId id="257"/>
            <p14:sldId id="263"/>
            <p14:sldId id="262"/>
            <p14:sldId id="264"/>
            <p14:sldId id="26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61" autoAdjust="0"/>
    <p:restoredTop sz="82458" autoAdjust="0"/>
  </p:normalViewPr>
  <p:slideViewPr>
    <p:cSldViewPr snapToGrid="0">
      <p:cViewPr varScale="1">
        <p:scale>
          <a:sx n="94" d="100"/>
          <a:sy n="94" d="100"/>
        </p:scale>
        <p:origin x="882" y="84"/>
      </p:cViewPr>
      <p:guideLst/>
    </p:cSldViewPr>
  </p:slideViewPr>
  <p:outlineViewPr>
    <p:cViewPr>
      <p:scale>
        <a:sx n="33" d="100"/>
        <a:sy n="33" d="100"/>
      </p:scale>
      <p:origin x="0" y="0"/>
    </p:cViewPr>
  </p:outlineViewPr>
  <p:notesTextViewPr>
    <p:cViewPr>
      <p:scale>
        <a:sx n="105" d="100"/>
        <a:sy n="105" d="100"/>
      </p:scale>
      <p:origin x="0" y="0"/>
    </p:cViewPr>
  </p:notesTextViewPr>
  <p:sorterViewPr>
    <p:cViewPr>
      <p:scale>
        <a:sx n="66" d="100"/>
        <a:sy n="66" d="100"/>
      </p:scale>
      <p:origin x="0" y="0"/>
    </p:cViewPr>
  </p:sorterViewPr>
  <p:notesViewPr>
    <p:cSldViewPr snapToGrid="0">
      <p:cViewPr>
        <p:scale>
          <a:sx n="97" d="100"/>
          <a:sy n="97" d="100"/>
        </p:scale>
        <p:origin x="2256" y="-5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EA2A24-EAFC-4085-836A-56A292881409}" type="datetimeFigureOut">
              <a:rPr lang="en-US" smtClean="0"/>
              <a:t>12/1/2020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CFB4D4-8259-430E-904B-CA15EE803691}" type="slidenum">
              <a:rPr lang="en-US" smtClean="0"/>
              <a:t>‹#›</a:t>
            </a:fld>
            <a:endParaRPr lang="en-US" dirty="0"/>
          </a:p>
        </p:txBody>
      </p:sp>
    </p:spTree>
    <p:extLst>
      <p:ext uri="{BB962C8B-B14F-4D97-AF65-F5344CB8AC3E}">
        <p14:creationId xmlns:p14="http://schemas.microsoft.com/office/powerpoint/2010/main" val="2684155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Tags/Categories: Foreign Policy, International Conflict, International Peace, International Development, International Relations</a:t>
            </a:r>
          </a:p>
          <a:p>
            <a:endParaRPr lang="en-US" dirty="0"/>
          </a:p>
          <a:p>
            <a:r>
              <a:rPr lang="en-US" dirty="0"/>
              <a:t>https://www.youtube.com/watch?v=whnylB6ITzs&amp;feature=emb_logo </a:t>
            </a:r>
          </a:p>
          <a:p>
            <a:endParaRPr lang="en-US" dirty="0"/>
          </a:p>
          <a:p>
            <a:r>
              <a:rPr lang="en-US" dirty="0"/>
              <a:t>https://www.youtube.com/watch?v=BiFAQgOC9eA&amp;feature=emb_logo</a:t>
            </a:r>
          </a:p>
        </p:txBody>
      </p:sp>
      <p:sp>
        <p:nvSpPr>
          <p:cNvPr id="4" name="Slide Number Placeholder 3"/>
          <p:cNvSpPr>
            <a:spLocks noGrp="1"/>
          </p:cNvSpPr>
          <p:nvPr>
            <p:ph type="sldNum" sz="quarter" idx="10"/>
          </p:nvPr>
        </p:nvSpPr>
        <p:spPr/>
        <p:txBody>
          <a:bodyPr/>
          <a:lstStyle/>
          <a:p>
            <a:fld id="{AACFB4D4-8259-430E-904B-CA15EE803691}" type="slidenum">
              <a:rPr lang="en-US" smtClean="0"/>
              <a:t>1</a:t>
            </a:fld>
            <a:endParaRPr lang="en-US" dirty="0"/>
          </a:p>
        </p:txBody>
      </p:sp>
    </p:spTree>
    <p:extLst>
      <p:ext uri="{BB962C8B-B14F-4D97-AF65-F5344CB8AC3E}">
        <p14:creationId xmlns:p14="http://schemas.microsoft.com/office/powerpoint/2010/main" val="445341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following are selected news</a:t>
            </a:r>
            <a:r>
              <a:rPr lang="en-US" sz="1200" kern="1200" baseline="0" dirty="0">
                <a:solidFill>
                  <a:schemeClr val="tx1"/>
                </a:solidFill>
                <a:effectLst/>
                <a:latin typeface="+mn-lt"/>
                <a:ea typeface="+mn-ea"/>
                <a:cs typeface="+mn-cs"/>
              </a:rPr>
              <a:t> articles on </a:t>
            </a:r>
            <a:r>
              <a:rPr lang="en-US" sz="1200" b="0" i="0" kern="1200" baseline="0" dirty="0">
                <a:solidFill>
                  <a:schemeClr val="tx1"/>
                </a:solidFill>
                <a:effectLst/>
                <a:latin typeface="+mn-lt"/>
                <a:ea typeface="+mn-ea"/>
                <a:cs typeface="+mn-cs"/>
              </a:rPr>
              <a:t>Fakhrizadeh’s assassination: </a:t>
            </a:r>
            <a:endParaRPr lang="en-US" sz="1200" kern="1200" baseline="0" dirty="0">
              <a:solidFill>
                <a:schemeClr val="tx1"/>
              </a:solidFill>
              <a:effectLst/>
              <a:latin typeface="+mn-lt"/>
              <a:ea typeface="+mn-ea"/>
              <a:cs typeface="+mn-cs"/>
            </a:endParaRPr>
          </a:p>
          <a:p>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Assassinated Iranian nuclear scientist shot with remote-controlled machine gun, news agency says</a:t>
            </a:r>
          </a:p>
          <a:p>
            <a:r>
              <a:rPr lang="en-US" sz="1200" kern="1200" baseline="0" dirty="0">
                <a:solidFill>
                  <a:schemeClr val="tx1"/>
                </a:solidFill>
                <a:effectLst/>
                <a:latin typeface="+mn-lt"/>
                <a:ea typeface="+mn-ea"/>
                <a:cs typeface="+mn-cs"/>
              </a:rPr>
              <a:t>CNN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November 30, 2020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https://www.cnn.com/2020/11/29/middleeast/iran-mohsen-fakhrizadeh-remote-control-machine-gun/index.html</a:t>
            </a:r>
          </a:p>
          <a:p>
            <a:endParaRPr lang="en-US" dirty="0"/>
          </a:p>
          <a:p>
            <a:r>
              <a:rPr lang="en-US" b="1" dirty="0"/>
              <a:t>Iran says nuclear scientist killed by remote-controlled device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THE GUARDIAN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November 30, 2020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https://www.theguardian.com/world/2020/nov/30/iran-says-nuclear-scientist-killed-by-remote-controlled-device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Iran opposition suspected alongside Israel in scientist's killing, Shamkani says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REUTERS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November 30, 2020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https://www.reuters.com/article/iran-nuclear-scientist-israel/iran-opposition-suspected-alongside-israel-in-scientists-killing-shamkani-says-idUSKBN28A0SJ</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Rouhani accuses ‘mercenary’ Israel of killing top Iran scientist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AL JAZEERA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November 28, 2020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effectLst/>
                <a:latin typeface="+mn-lt"/>
                <a:ea typeface="+mn-ea"/>
                <a:cs typeface="+mn-cs"/>
              </a:rPr>
              <a:t>https://www.aljazeera.com/news/2020/11/28/irans-rouhani-accuses-israel-of-killing-top-iranian-scientist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US" sz="12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ACFB4D4-8259-430E-904B-CA15EE803691}" type="slidenum">
              <a:rPr lang="en-US" smtClean="0"/>
              <a:t>2</a:t>
            </a:fld>
            <a:endParaRPr lang="en-US" dirty="0"/>
          </a:p>
        </p:txBody>
      </p:sp>
    </p:spTree>
    <p:extLst>
      <p:ext uri="{BB962C8B-B14F-4D97-AF65-F5344CB8AC3E}">
        <p14:creationId xmlns:p14="http://schemas.microsoft.com/office/powerpoint/2010/main" val="1948822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following are selected news</a:t>
            </a:r>
            <a:r>
              <a:rPr lang="en-US" sz="1200" kern="1200" baseline="0" dirty="0">
                <a:solidFill>
                  <a:schemeClr val="tx1"/>
                </a:solidFill>
                <a:effectLst/>
                <a:latin typeface="+mn-lt"/>
                <a:ea typeface="+mn-ea"/>
                <a:cs typeface="+mn-cs"/>
              </a:rPr>
              <a:t> articles on </a:t>
            </a:r>
            <a:r>
              <a:rPr lang="en-US" sz="1200" b="0" i="0" kern="1200" baseline="0" dirty="0">
                <a:solidFill>
                  <a:schemeClr val="tx1"/>
                </a:solidFill>
                <a:effectLst/>
                <a:latin typeface="+mn-lt"/>
                <a:ea typeface="+mn-ea"/>
                <a:cs typeface="+mn-cs"/>
              </a:rPr>
              <a:t>Fakhrizadeh’s assassination: </a:t>
            </a:r>
            <a:endParaRPr lang="en-US" sz="1200" kern="1200" baseline="0" dirty="0">
              <a:solidFill>
                <a:schemeClr val="tx1"/>
              </a:solidFill>
              <a:effectLst/>
              <a:latin typeface="+mn-lt"/>
              <a:ea typeface="+mn-ea"/>
              <a:cs typeface="+mn-cs"/>
            </a:endParaRPr>
          </a:p>
          <a:p>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Mohsen Fakhrizadeh: What were the motives behind his killing?</a:t>
            </a:r>
          </a:p>
          <a:p>
            <a:r>
              <a:rPr lang="en-US" sz="1200" kern="1200" baseline="0" dirty="0">
                <a:solidFill>
                  <a:schemeClr val="tx1"/>
                </a:solidFill>
                <a:effectLst/>
                <a:latin typeface="+mn-lt"/>
                <a:ea typeface="+mn-ea"/>
                <a:cs typeface="+mn-cs"/>
              </a:rPr>
              <a:t>BBC NEWS</a:t>
            </a:r>
          </a:p>
          <a:p>
            <a:r>
              <a:rPr lang="en-US" sz="1200" kern="1200" baseline="0" dirty="0">
                <a:solidFill>
                  <a:schemeClr val="tx1"/>
                </a:solidFill>
                <a:effectLst/>
                <a:latin typeface="+mn-lt"/>
                <a:ea typeface="+mn-ea"/>
                <a:cs typeface="+mn-cs"/>
              </a:rPr>
              <a:t>November 29, 2020</a:t>
            </a:r>
          </a:p>
          <a:p>
            <a:r>
              <a:rPr lang="en-US" sz="1200" kern="1200" baseline="0" dirty="0">
                <a:solidFill>
                  <a:schemeClr val="tx1"/>
                </a:solidFill>
                <a:effectLst/>
                <a:latin typeface="+mn-lt"/>
                <a:ea typeface="+mn-ea"/>
                <a:cs typeface="+mn-cs"/>
              </a:rPr>
              <a:t>https://www.bbc.com/news/world-middle-east-55118140</a:t>
            </a:r>
          </a:p>
          <a:p>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ANALYSIS: What’s Behind the Assassination of Iran’s Top Nuclear Scientist</a:t>
            </a:r>
          </a:p>
          <a:p>
            <a:r>
              <a:rPr lang="en-US" sz="1200" kern="1200" baseline="0" dirty="0">
                <a:solidFill>
                  <a:schemeClr val="tx1"/>
                </a:solidFill>
                <a:effectLst/>
                <a:latin typeface="+mn-lt"/>
                <a:ea typeface="+mn-ea"/>
                <a:cs typeface="+mn-cs"/>
              </a:rPr>
              <a:t>ISRAEL TODAY</a:t>
            </a:r>
          </a:p>
          <a:p>
            <a:r>
              <a:rPr lang="en-US" sz="1200" kern="1200" baseline="0" dirty="0">
                <a:solidFill>
                  <a:schemeClr val="tx1"/>
                </a:solidFill>
                <a:effectLst/>
                <a:latin typeface="+mn-lt"/>
                <a:ea typeface="+mn-ea"/>
                <a:cs typeface="+mn-cs"/>
              </a:rPr>
              <a:t>November 30, 2020</a:t>
            </a:r>
          </a:p>
          <a:p>
            <a:r>
              <a:rPr lang="en-US" sz="1200" kern="1200" baseline="0" dirty="0">
                <a:solidFill>
                  <a:schemeClr val="tx1"/>
                </a:solidFill>
                <a:effectLst/>
                <a:latin typeface="+mn-lt"/>
                <a:ea typeface="+mn-ea"/>
                <a:cs typeface="+mn-cs"/>
              </a:rPr>
              <a:t>https://www.israeltoday.co.il/read/analysis-whats-behind-the-assassination-of-irans-top-nuclear-scientist/</a:t>
            </a:r>
          </a:p>
          <a:p>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Analysis: Killing of Nuclear Scientist May Save Countless Lives</a:t>
            </a:r>
          </a:p>
          <a:p>
            <a:r>
              <a:rPr lang="en-US" sz="1200" kern="1200" baseline="0" dirty="0">
                <a:solidFill>
                  <a:schemeClr val="tx1"/>
                </a:solidFill>
                <a:effectLst/>
                <a:latin typeface="+mn-lt"/>
                <a:ea typeface="+mn-ea"/>
                <a:cs typeface="+mn-cs"/>
              </a:rPr>
              <a:t>WORLD ISRAEL NEWS</a:t>
            </a:r>
          </a:p>
          <a:p>
            <a:r>
              <a:rPr lang="en-US" sz="1200" kern="1200" baseline="0" dirty="0">
                <a:solidFill>
                  <a:schemeClr val="tx1"/>
                </a:solidFill>
                <a:effectLst/>
                <a:latin typeface="+mn-lt"/>
                <a:ea typeface="+mn-ea"/>
                <a:cs typeface="+mn-cs"/>
              </a:rPr>
              <a:t>November 30, 2020</a:t>
            </a:r>
          </a:p>
          <a:p>
            <a:r>
              <a:rPr lang="en-US" sz="1200" kern="1200" baseline="0" dirty="0">
                <a:solidFill>
                  <a:schemeClr val="tx1"/>
                </a:solidFill>
                <a:effectLst/>
                <a:latin typeface="+mn-lt"/>
                <a:ea typeface="+mn-ea"/>
                <a:cs typeface="+mn-cs"/>
              </a:rPr>
              <a:t>https://worldisraelnews.com/analysis-killing-of-nuclear-scientist-may-save-countless-lives/</a:t>
            </a:r>
          </a:p>
          <a:p>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Iran suffers more humiliation with killing of nuclear chief. But no one in the world's most febrile region wants war</a:t>
            </a:r>
          </a:p>
          <a:p>
            <a:r>
              <a:rPr lang="en-US" sz="1200" kern="1200" baseline="0" dirty="0">
                <a:solidFill>
                  <a:schemeClr val="tx1"/>
                </a:solidFill>
                <a:effectLst/>
                <a:latin typeface="+mn-lt"/>
                <a:ea typeface="+mn-ea"/>
                <a:cs typeface="+mn-cs"/>
              </a:rPr>
              <a:t>CNN</a:t>
            </a:r>
          </a:p>
          <a:p>
            <a:r>
              <a:rPr lang="en-US" sz="1200" kern="1200" baseline="0" dirty="0">
                <a:solidFill>
                  <a:schemeClr val="tx1"/>
                </a:solidFill>
                <a:effectLst/>
                <a:latin typeface="+mn-lt"/>
                <a:ea typeface="+mn-ea"/>
                <a:cs typeface="+mn-cs"/>
              </a:rPr>
              <a:t>November 28, 2020</a:t>
            </a:r>
          </a:p>
          <a:p>
            <a:r>
              <a:rPr lang="en-US" sz="1200" kern="1200" baseline="0" dirty="0">
                <a:solidFill>
                  <a:schemeClr val="tx1"/>
                </a:solidFill>
                <a:effectLst/>
                <a:latin typeface="+mn-lt"/>
                <a:ea typeface="+mn-ea"/>
                <a:cs typeface="+mn-cs"/>
              </a:rPr>
              <a:t>https://www.cnn.com/2020/11/28/middleeast/iran-mohsen-fakhrizadeh-killing-analysis-intl/index.html</a:t>
            </a:r>
          </a:p>
          <a:p>
            <a:endParaRPr lang="en-US" sz="12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ACFB4D4-8259-430E-904B-CA15EE803691}" type="slidenum">
              <a:rPr lang="en-US" smtClean="0"/>
              <a:t>3</a:t>
            </a:fld>
            <a:endParaRPr lang="en-US" dirty="0"/>
          </a:p>
        </p:txBody>
      </p:sp>
    </p:spTree>
    <p:extLst>
      <p:ext uri="{BB962C8B-B14F-4D97-AF65-F5344CB8AC3E}">
        <p14:creationId xmlns:p14="http://schemas.microsoft.com/office/powerpoint/2010/main" val="733308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US" b="0" i="0" baseline="0" dirty="0"/>
          </a:p>
        </p:txBody>
      </p:sp>
      <p:sp>
        <p:nvSpPr>
          <p:cNvPr id="4" name="Slide Number Placeholder 3"/>
          <p:cNvSpPr>
            <a:spLocks noGrp="1"/>
          </p:cNvSpPr>
          <p:nvPr>
            <p:ph type="sldNum" sz="quarter" idx="10"/>
          </p:nvPr>
        </p:nvSpPr>
        <p:spPr/>
        <p:txBody>
          <a:bodyPr/>
          <a:lstStyle/>
          <a:p>
            <a:fld id="{AACFB4D4-8259-430E-904B-CA15EE803691}" type="slidenum">
              <a:rPr lang="en-US" smtClean="0"/>
              <a:t>4</a:t>
            </a:fld>
            <a:endParaRPr lang="en-US" dirty="0"/>
          </a:p>
        </p:txBody>
      </p:sp>
    </p:spTree>
    <p:extLst>
      <p:ext uri="{BB962C8B-B14F-4D97-AF65-F5344CB8AC3E}">
        <p14:creationId xmlns:p14="http://schemas.microsoft.com/office/powerpoint/2010/main" val="297332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73163"/>
            <a:ext cx="5486400" cy="3086100"/>
          </a:xfrm>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ACFB4D4-8259-430E-904B-CA15EE803691}" type="slidenum">
              <a:rPr lang="en-US" smtClean="0"/>
              <a:t>6</a:t>
            </a:fld>
            <a:endParaRPr lang="en-US" dirty="0"/>
          </a:p>
        </p:txBody>
      </p:sp>
    </p:spTree>
    <p:extLst>
      <p:ext uri="{BB962C8B-B14F-4D97-AF65-F5344CB8AC3E}">
        <p14:creationId xmlns:p14="http://schemas.microsoft.com/office/powerpoint/2010/main" val="3076590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3175" y="6400800"/>
            <a:ext cx="12188825" cy="4572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pic>
        <p:nvPicPr>
          <p:cNvPr id="11" name="Picture 10"/>
          <p:cNvPicPr>
            <a:picLocks noChangeAspect="1"/>
          </p:cNvPicPr>
          <p:nvPr userDrawn="1"/>
        </p:nvPicPr>
        <p:blipFill rotWithShape="1">
          <a:blip r:embed="rId2">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rcRect l="12898" t="4028" r="26805" b="38658"/>
          <a:stretch/>
        </p:blipFill>
        <p:spPr>
          <a:xfrm>
            <a:off x="7119256" y="2171868"/>
            <a:ext cx="5068389" cy="4150556"/>
          </a:xfrm>
          <a:prstGeom prst="rect">
            <a:avLst/>
          </a:prstGeom>
          <a:effectLst/>
        </p:spPr>
      </p:pic>
      <p:sp>
        <p:nvSpPr>
          <p:cNvPr id="2" name="Title 1"/>
          <p:cNvSpPr>
            <a:spLocks noGrp="1"/>
          </p:cNvSpPr>
          <p:nvPr>
            <p:ph type="ctrTitle"/>
          </p:nvPr>
        </p:nvSpPr>
        <p:spPr>
          <a:xfrm>
            <a:off x="561701" y="704510"/>
            <a:ext cx="7167497" cy="2052175"/>
          </a:xfrm>
        </p:spPr>
        <p:txBody>
          <a:bodyPr anchor="b">
            <a:normAutofit/>
          </a:bodyPr>
          <a:lstStyle>
            <a:lvl1pPr algn="l">
              <a:lnSpc>
                <a:spcPct val="85000"/>
              </a:lnSpc>
              <a:defRPr sz="6600" spc="-50"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561701" y="3204361"/>
            <a:ext cx="7167497"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14" name="Straight Connector 13"/>
          <p:cNvCxnSpPr/>
          <p:nvPr userDrawn="1"/>
        </p:nvCxnSpPr>
        <p:spPr>
          <a:xfrm flipV="1">
            <a:off x="449705" y="569626"/>
            <a:ext cx="0" cy="899410"/>
          </a:xfrm>
          <a:prstGeom prst="line">
            <a:avLst/>
          </a:prstGeom>
          <a:ln w="38100"/>
        </p:spPr>
        <p:style>
          <a:lnRef idx="1">
            <a:schemeClr val="accent5"/>
          </a:lnRef>
          <a:fillRef idx="0">
            <a:schemeClr val="accent5"/>
          </a:fillRef>
          <a:effectRef idx="0">
            <a:schemeClr val="accent5"/>
          </a:effectRef>
          <a:fontRef idx="minor">
            <a:schemeClr val="tx1"/>
          </a:fontRef>
        </p:style>
      </p:cxnSp>
      <p:cxnSp>
        <p:nvCxnSpPr>
          <p:cNvPr id="15" name="Straight Connector 14"/>
          <p:cNvCxnSpPr/>
          <p:nvPr userDrawn="1"/>
        </p:nvCxnSpPr>
        <p:spPr>
          <a:xfrm flipV="1">
            <a:off x="427644" y="574221"/>
            <a:ext cx="1583387" cy="1479"/>
          </a:xfrm>
          <a:prstGeom prst="line">
            <a:avLst/>
          </a:prstGeom>
          <a:ln w="38100"/>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517949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900458" y="645978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2622414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900458" y="645978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3637078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0879975" y="6473483"/>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2796928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baseline="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a:xfrm>
            <a:off x="10736481" y="6449259"/>
            <a:ext cx="1312025" cy="365125"/>
          </a:xfrm>
          <a:prstGeom prst="rect">
            <a:avLst/>
          </a:prstGeom>
        </p:spPr>
        <p:txBody>
          <a:bodyPr/>
          <a:lstStyle/>
          <a:p>
            <a:fld id="{F2FD251E-7DF1-4C62-8D87-7777D7BC030E}"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rotWithShape="1">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saturation sat="47000"/>
                    </a14:imgEffect>
                  </a14:imgLayer>
                </a14:imgProps>
              </a:ext>
              <a:ext uri="{28A0092B-C50C-407E-A947-70E740481C1C}">
                <a14:useLocalDpi xmlns:a14="http://schemas.microsoft.com/office/drawing/2010/main" val="0"/>
              </a:ext>
            </a:extLst>
          </a:blip>
          <a:srcRect r="8852" b="28090"/>
          <a:stretch/>
        </p:blipFill>
        <p:spPr>
          <a:xfrm>
            <a:off x="9900458" y="4866712"/>
            <a:ext cx="2256998" cy="1534088"/>
          </a:xfrm>
          <a:prstGeom prst="rect">
            <a:avLst/>
          </a:prstGeom>
        </p:spPr>
      </p:pic>
    </p:spTree>
    <p:extLst>
      <p:ext uri="{BB962C8B-B14F-4D97-AF65-F5344CB8AC3E}">
        <p14:creationId xmlns:p14="http://schemas.microsoft.com/office/powerpoint/2010/main" val="865349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10879975" y="649287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2483306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9900458" y="645978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3835907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a:xfrm>
            <a:off x="10879975" y="649287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2871270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pic>
        <p:nvPicPr>
          <p:cNvPr id="10" name="Picture 9"/>
          <p:cNvPicPr>
            <a:picLocks noChangeAspect="1"/>
          </p:cNvPicPr>
          <p:nvPr userDrawn="1"/>
        </p:nvPicPr>
        <p:blipFill rotWithShape="1">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saturation sat="47000"/>
                    </a14:imgEffect>
                  </a14:imgLayer>
                </a14:imgProps>
              </a:ext>
              <a:ext uri="{28A0092B-C50C-407E-A947-70E740481C1C}">
                <a14:useLocalDpi xmlns:a14="http://schemas.microsoft.com/office/drawing/2010/main" val="0"/>
              </a:ext>
            </a:extLst>
          </a:blip>
          <a:srcRect r="8852" b="8210"/>
          <a:stretch/>
        </p:blipFill>
        <p:spPr>
          <a:xfrm>
            <a:off x="10129311" y="4990009"/>
            <a:ext cx="2062689" cy="1867991"/>
          </a:xfrm>
          <a:prstGeom prst="rect">
            <a:avLst/>
          </a:prstGeom>
          <a:noFill/>
        </p:spPr>
      </p:pic>
    </p:spTree>
    <p:extLst>
      <p:ext uri="{BB962C8B-B14F-4D97-AF65-F5344CB8AC3E}">
        <p14:creationId xmlns:p14="http://schemas.microsoft.com/office/powerpoint/2010/main" val="981713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userDrawn="1"/>
        </p:nvSpPr>
        <p:spPr>
          <a:xfrm>
            <a:off x="16" y="0"/>
            <a:ext cx="4050791" cy="68580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a:xfrm>
            <a:off x="9900458" y="6459785"/>
            <a:ext cx="1312025" cy="365125"/>
          </a:xfrm>
          <a:prstGeom prst="rect">
            <a:avLst/>
          </a:prstGeom>
        </p:spPr>
        <p:txBody>
          <a:bodyPr/>
          <a:lstStyle>
            <a:lvl1pPr>
              <a:defRPr>
                <a:solidFill>
                  <a:schemeClr val="tx2"/>
                </a:solidFill>
              </a:defRPr>
            </a:lvl1pPr>
          </a:lstStyle>
          <a:p>
            <a:fld id="{F2FD251E-7DF1-4C62-8D87-7777D7BC030E}" type="slidenum">
              <a:rPr lang="en-US" smtClean="0"/>
              <a:t>‹#›</a:t>
            </a:fld>
            <a:endParaRPr lang="en-US" dirty="0"/>
          </a:p>
        </p:txBody>
      </p:sp>
      <p:pic>
        <p:nvPicPr>
          <p:cNvPr id="10" name="Picture 9"/>
          <p:cNvPicPr>
            <a:picLocks noChangeAspect="1"/>
          </p:cNvPicPr>
          <p:nvPr userDrawn="1"/>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25828" b="13264"/>
          <a:stretch/>
        </p:blipFill>
        <p:spPr>
          <a:xfrm>
            <a:off x="0" y="5552823"/>
            <a:ext cx="1723607" cy="1305177"/>
          </a:xfrm>
          <a:prstGeom prst="rect">
            <a:avLst/>
          </a:prstGeom>
        </p:spPr>
      </p:pic>
    </p:spTree>
    <p:extLst>
      <p:ext uri="{BB962C8B-B14F-4D97-AF65-F5344CB8AC3E}">
        <p14:creationId xmlns:p14="http://schemas.microsoft.com/office/powerpoint/2010/main" val="1426065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a:xfrm>
            <a:off x="9900458" y="645978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136489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1" y="6558294"/>
            <a:ext cx="12192000" cy="299705"/>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sp>
      <p:sp>
        <p:nvSpPr>
          <p:cNvPr id="9" name="Rectangle 8"/>
          <p:cNvSpPr/>
          <p:nvPr/>
        </p:nvSpPr>
        <p:spPr>
          <a:xfrm>
            <a:off x="0" y="6512576"/>
            <a:ext cx="12192001" cy="45719"/>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sp>
        <p:nvSpPr>
          <p:cNvPr id="2" name="Title Placeholder 1"/>
          <p:cNvSpPr>
            <a:spLocks noGrp="1"/>
          </p:cNvSpPr>
          <p:nvPr>
            <p:ph type="title"/>
          </p:nvPr>
        </p:nvSpPr>
        <p:spPr>
          <a:xfrm>
            <a:off x="1066800" y="787005"/>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66800" y="2566084"/>
            <a:ext cx="10058400" cy="3282413"/>
          </a:xfrm>
          <a:prstGeom prst="rect">
            <a:avLst/>
          </a:prstGeom>
        </p:spPr>
        <p:txBody>
          <a:bodyPr vert="horz" lIns="0" tIns="45720" rIns="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p:cNvCxnSpPr/>
          <p:nvPr/>
        </p:nvCxnSpPr>
        <p:spPr>
          <a:xfrm>
            <a:off x="1097280" y="2395257"/>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1" y="0"/>
            <a:ext cx="12192000" cy="605192"/>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497579" y="192518"/>
            <a:ext cx="1485900" cy="1285875"/>
          </a:xfrm>
          <a:prstGeom prst="rect">
            <a:avLst/>
          </a:prstGeom>
        </p:spPr>
      </p:pic>
      <p:sp>
        <p:nvSpPr>
          <p:cNvPr id="4" name="Slide Number Placeholder 3"/>
          <p:cNvSpPr>
            <a:spLocks noGrp="1"/>
          </p:cNvSpPr>
          <p:nvPr>
            <p:ph type="sldNum" sz="quarter" idx="4"/>
          </p:nvPr>
        </p:nvSpPr>
        <p:spPr>
          <a:xfrm>
            <a:off x="9448800" y="649287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0338B4-E618-403D-936F-313F7C93500F}" type="slidenum">
              <a:rPr lang="en-US" smtClean="0"/>
              <a:t>‹#›</a:t>
            </a:fld>
            <a:endParaRPr lang="en-US" dirty="0"/>
          </a:p>
        </p:txBody>
      </p:sp>
    </p:spTree>
    <p:extLst>
      <p:ext uri="{BB962C8B-B14F-4D97-AF65-F5344CB8AC3E}">
        <p14:creationId xmlns:p14="http://schemas.microsoft.com/office/powerpoint/2010/main" val="30240062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85000"/>
        </a:lnSpc>
        <a:spcBef>
          <a:spcPct val="0"/>
        </a:spcBef>
        <a:buNone/>
        <a:defRPr sz="4800" b="1" kern="1200" spc="-50" baseline="0">
          <a:solidFill>
            <a:schemeClr val="bg2">
              <a:lumMod val="7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ideo" Target="https://www.youtube.com/embed/whnylB6ITzs?feature=oembed" TargetMode="Externa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www.youtube.com/embed/BiFAQgOC9eA?feature=oembed" TargetMode="Externa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CQ Press </a:t>
            </a:r>
            <a:br>
              <a:rPr lang="en-US" dirty="0"/>
            </a:br>
            <a:r>
              <a:rPr lang="en-US" dirty="0"/>
              <a:t>Lecture Spark</a:t>
            </a:r>
          </a:p>
        </p:txBody>
      </p:sp>
      <p:sp>
        <p:nvSpPr>
          <p:cNvPr id="3" name="Subtitle 2"/>
          <p:cNvSpPr>
            <a:spLocks noGrp="1"/>
          </p:cNvSpPr>
          <p:nvPr>
            <p:ph type="subTitle" idx="1"/>
          </p:nvPr>
        </p:nvSpPr>
        <p:spPr/>
        <p:txBody>
          <a:bodyPr/>
          <a:lstStyle/>
          <a:p>
            <a:r>
              <a:rPr lang="en-US" sz="2000" dirty="0">
                <a:latin typeface="+mn-lt"/>
              </a:rPr>
              <a:t>December 1, 2020</a:t>
            </a:r>
            <a:endParaRPr lang="en-US" dirty="0">
              <a:latin typeface="+mn-lt"/>
            </a:endParaRPr>
          </a:p>
        </p:txBody>
      </p:sp>
      <p:sp>
        <p:nvSpPr>
          <p:cNvPr id="4" name="Title 1"/>
          <p:cNvSpPr txBox="1">
            <a:spLocks/>
          </p:cNvSpPr>
          <p:nvPr/>
        </p:nvSpPr>
        <p:spPr>
          <a:xfrm>
            <a:off x="561700" y="4240190"/>
            <a:ext cx="7167497" cy="2052175"/>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6600" b="1" kern="1200" spc="-50" baseline="0">
                <a:solidFill>
                  <a:schemeClr val="tx1"/>
                </a:solidFill>
                <a:latin typeface="+mj-lt"/>
                <a:ea typeface="+mj-ea"/>
                <a:cs typeface="+mj-cs"/>
              </a:defRPr>
            </a:lvl1pPr>
          </a:lstStyle>
          <a:p>
            <a:r>
              <a:rPr lang="en-US" sz="3600" b="0" i="1" dirty="0"/>
              <a:t>Connecting current events to your  International Relations classroom</a:t>
            </a:r>
            <a:endParaRPr lang="en-US" sz="3600" dirty="0"/>
          </a:p>
        </p:txBody>
      </p:sp>
    </p:spTree>
    <p:extLst>
      <p:ext uri="{BB962C8B-B14F-4D97-AF65-F5344CB8AC3E}">
        <p14:creationId xmlns:p14="http://schemas.microsoft.com/office/powerpoint/2010/main" val="3425090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54" y="670561"/>
            <a:ext cx="11885883" cy="1542818"/>
          </a:xfrm>
        </p:spPr>
        <p:txBody>
          <a:bodyPr>
            <a:normAutofit/>
          </a:bodyPr>
          <a:lstStyle/>
          <a:p>
            <a:r>
              <a:rPr lang="en-US" sz="5400" b="0" dirty="0"/>
              <a:t>Top Iranian Nuclear Scientist Assassinated</a:t>
            </a:r>
          </a:p>
        </p:txBody>
      </p:sp>
      <p:sp>
        <p:nvSpPr>
          <p:cNvPr id="4" name="Slide Number Placeholder 3"/>
          <p:cNvSpPr>
            <a:spLocks noGrp="1"/>
          </p:cNvSpPr>
          <p:nvPr>
            <p:ph type="sldNum" sz="quarter" idx="12"/>
          </p:nvPr>
        </p:nvSpPr>
        <p:spPr/>
        <p:txBody>
          <a:bodyPr/>
          <a:lstStyle/>
          <a:p>
            <a:fld id="{F2FD251E-7DF1-4C62-8D87-7777D7BC030E}" type="slidenum">
              <a:rPr lang="en-US" smtClean="0"/>
              <a:t>2</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40733705"/>
              </p:ext>
            </p:extLst>
          </p:nvPr>
        </p:nvGraphicFramePr>
        <p:xfrm>
          <a:off x="792480" y="2418080"/>
          <a:ext cx="10332720" cy="4079239"/>
        </p:xfrm>
        <a:graphic>
          <a:graphicData uri="http://schemas.openxmlformats.org/drawingml/2006/table">
            <a:tbl>
              <a:tblPr firstRow="1" bandRow="1">
                <a:tableStyleId>{2D5ABB26-0587-4C30-8999-92F81FD0307C}</a:tableStyleId>
              </a:tblPr>
              <a:tblGrid>
                <a:gridCol w="5166360">
                  <a:extLst>
                    <a:ext uri="{9D8B030D-6E8A-4147-A177-3AD203B41FA5}">
                      <a16:colId xmlns:a16="http://schemas.microsoft.com/office/drawing/2014/main" val="20000"/>
                    </a:ext>
                  </a:extLst>
                </a:gridCol>
                <a:gridCol w="5166360">
                  <a:extLst>
                    <a:ext uri="{9D8B030D-6E8A-4147-A177-3AD203B41FA5}">
                      <a16:colId xmlns:a16="http://schemas.microsoft.com/office/drawing/2014/main" val="20001"/>
                    </a:ext>
                  </a:extLst>
                </a:gridCol>
              </a:tblGrid>
              <a:tr h="4079239">
                <a:tc>
                  <a:txBody>
                    <a:bodyPr/>
                    <a:lstStyle/>
                    <a:p>
                      <a:r>
                        <a:rPr lang="en-US" sz="1800" b="0" i="0" kern="1200" baseline="0" dirty="0">
                          <a:solidFill>
                            <a:schemeClr val="tx1"/>
                          </a:solidFill>
                          <a:effectLst/>
                          <a:latin typeface="+mn-lt"/>
                          <a:ea typeface="+mn-ea"/>
                          <a:cs typeface="+mn-cs"/>
                        </a:rPr>
                        <a:t>On November 27th, top Iranian nuclear scientist </a:t>
                      </a:r>
                      <a:r>
                        <a:rPr lang="en-US" dirty="0"/>
                        <a:t>Mohsen Fakhrizadeh </a:t>
                      </a:r>
                      <a:r>
                        <a:rPr lang="en-US" sz="1800" b="0" i="0" kern="1200" baseline="0" dirty="0">
                          <a:solidFill>
                            <a:schemeClr val="tx1"/>
                          </a:solidFill>
                          <a:effectLst/>
                          <a:latin typeface="+mn-lt"/>
                          <a:ea typeface="+mn-ea"/>
                          <a:cs typeface="+mn-cs"/>
                        </a:rPr>
                        <a:t>was assassinated outside the country's capital of Tehran. He was gunned down in a sophisticated attack that lasted only a few minutes. </a:t>
                      </a:r>
                    </a:p>
                    <a:p>
                      <a:endParaRPr lang="en-US" sz="1800" b="0" i="0" kern="1200" baseline="0" dirty="0">
                        <a:solidFill>
                          <a:schemeClr val="tx1"/>
                        </a:solidFill>
                        <a:effectLst/>
                        <a:latin typeface="+mn-lt"/>
                        <a:ea typeface="+mn-ea"/>
                        <a:cs typeface="+mn-cs"/>
                      </a:endParaRPr>
                    </a:p>
                    <a:p>
                      <a:r>
                        <a:rPr lang="en-US" sz="1800" b="0" i="0" kern="1200" baseline="0" dirty="0">
                          <a:solidFill>
                            <a:schemeClr val="tx1"/>
                          </a:solidFill>
                          <a:effectLst/>
                          <a:latin typeface="+mn-lt"/>
                          <a:ea typeface="+mn-ea"/>
                          <a:cs typeface="+mn-cs"/>
                        </a:rPr>
                        <a:t>Mr. Fakhrizadeh was instrumental in the development of Iran’s pursuit of nuclear weapons and was singled out by Israeli Prime Minister </a:t>
                      </a:r>
                      <a:r>
                        <a:rPr lang="en-US" dirty="0"/>
                        <a:t>Benjamin Netanyahu in 2018 as the mastermind behind Iran’s ongoing attempt to develop nuclear weapons. The Iranian government accuses Israel of carrying out the assassination. </a:t>
                      </a:r>
                    </a:p>
                    <a:p>
                      <a:endParaRPr lang="en-US" sz="1800" b="1" i="0" kern="1200" baseline="0" dirty="0">
                        <a:solidFill>
                          <a:schemeClr val="tx1"/>
                        </a:solidFill>
                        <a:effectLst/>
                        <a:latin typeface="+mn-lt"/>
                        <a:ea typeface="+mn-ea"/>
                        <a:cs typeface="+mn-cs"/>
                      </a:endParaRPr>
                    </a:p>
                    <a:p>
                      <a:r>
                        <a:rPr lang="en-US" sz="1800" b="1" i="0" kern="1200" baseline="0" dirty="0">
                          <a:solidFill>
                            <a:schemeClr val="tx1"/>
                          </a:solidFill>
                          <a:effectLst/>
                          <a:latin typeface="+mn-lt"/>
                          <a:ea typeface="+mn-ea"/>
                          <a:cs typeface="+mn-cs"/>
                        </a:rPr>
                        <a:t>What is the significance of this assassination?</a:t>
                      </a:r>
                    </a:p>
                  </a:txBody>
                  <a:tcPr/>
                </a:tc>
                <a:tc>
                  <a:txBody>
                    <a:bodyPr/>
                    <a:lstStyle/>
                    <a:p>
                      <a:endParaRPr lang="en-US" dirty="0"/>
                    </a:p>
                  </a:txBody>
                  <a:tcPr/>
                </a:tc>
                <a:extLst>
                  <a:ext uri="{0D108BD9-81ED-4DB2-BD59-A6C34878D82A}">
                    <a16:rowId xmlns:a16="http://schemas.microsoft.com/office/drawing/2014/main" val="10000"/>
                  </a:ext>
                </a:extLst>
              </a:tr>
            </a:tbl>
          </a:graphicData>
        </a:graphic>
      </p:graphicFrame>
      <p:pic>
        <p:nvPicPr>
          <p:cNvPr id="3" name="Online Media 2" title="Iran vows retaliation for alleged assassination of its top nuclear scientist">
            <a:hlinkClick r:id="" action="ppaction://media"/>
            <a:extLst>
              <a:ext uri="{FF2B5EF4-FFF2-40B4-BE49-F238E27FC236}">
                <a16:creationId xmlns:a16="http://schemas.microsoft.com/office/drawing/2014/main" id="{66A38CC4-4672-476D-B8F7-B1E7F29614D4}"/>
              </a:ext>
            </a:extLst>
          </p:cNvPr>
          <p:cNvPicPr>
            <a:picLocks noRot="1" noChangeAspect="1"/>
          </p:cNvPicPr>
          <p:nvPr>
            <a:videoFile r:link="rId1"/>
          </p:nvPr>
        </p:nvPicPr>
        <p:blipFill>
          <a:blip r:embed="rId4"/>
          <a:stretch>
            <a:fillRect/>
          </a:stretch>
        </p:blipFill>
        <p:spPr>
          <a:xfrm>
            <a:off x="6148929" y="2669540"/>
            <a:ext cx="5387058" cy="3030220"/>
          </a:xfrm>
          <a:prstGeom prst="rect">
            <a:avLst/>
          </a:prstGeom>
        </p:spPr>
      </p:pic>
    </p:spTree>
    <p:extLst>
      <p:ext uri="{BB962C8B-B14F-4D97-AF65-F5344CB8AC3E}">
        <p14:creationId xmlns:p14="http://schemas.microsoft.com/office/powerpoint/2010/main" val="3341644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211" y="670561"/>
            <a:ext cx="11873525" cy="1542818"/>
          </a:xfrm>
        </p:spPr>
        <p:txBody>
          <a:bodyPr>
            <a:normAutofit/>
          </a:bodyPr>
          <a:lstStyle/>
          <a:p>
            <a:r>
              <a:rPr lang="en-US" sz="5400" b="0" dirty="0"/>
              <a:t>Top Iranian Nuclear Scientist Assassinated</a:t>
            </a:r>
          </a:p>
        </p:txBody>
      </p:sp>
      <p:sp>
        <p:nvSpPr>
          <p:cNvPr id="4" name="Slide Number Placeholder 3"/>
          <p:cNvSpPr>
            <a:spLocks noGrp="1"/>
          </p:cNvSpPr>
          <p:nvPr>
            <p:ph type="sldNum" sz="quarter" idx="12"/>
          </p:nvPr>
        </p:nvSpPr>
        <p:spPr/>
        <p:txBody>
          <a:bodyPr/>
          <a:lstStyle/>
          <a:p>
            <a:fld id="{F2FD251E-7DF1-4C62-8D87-7777D7BC030E}" type="slidenum">
              <a:rPr lang="en-US" smtClean="0"/>
              <a:t>3</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208020"/>
              </p:ext>
            </p:extLst>
          </p:nvPr>
        </p:nvGraphicFramePr>
        <p:xfrm>
          <a:off x="995680" y="2348205"/>
          <a:ext cx="11119202" cy="4206240"/>
        </p:xfrm>
        <a:graphic>
          <a:graphicData uri="http://schemas.openxmlformats.org/drawingml/2006/table">
            <a:tbl>
              <a:tblPr firstRow="1" bandRow="1">
                <a:tableStyleId>{2D5ABB26-0587-4C30-8999-92F81FD0307C}</a:tableStyleId>
              </a:tblPr>
              <a:tblGrid>
                <a:gridCol w="5559601">
                  <a:extLst>
                    <a:ext uri="{9D8B030D-6E8A-4147-A177-3AD203B41FA5}">
                      <a16:colId xmlns:a16="http://schemas.microsoft.com/office/drawing/2014/main" val="20000"/>
                    </a:ext>
                  </a:extLst>
                </a:gridCol>
                <a:gridCol w="5559601">
                  <a:extLst>
                    <a:ext uri="{9D8B030D-6E8A-4147-A177-3AD203B41FA5}">
                      <a16:colId xmlns:a16="http://schemas.microsoft.com/office/drawing/2014/main" val="20001"/>
                    </a:ext>
                  </a:extLst>
                </a:gridCol>
              </a:tblGrid>
              <a:tr h="3832810">
                <a:tc>
                  <a:txBody>
                    <a:bodyPr/>
                    <a:lstStyle/>
                    <a:p>
                      <a:r>
                        <a:rPr lang="en-US" sz="1800" b="0" i="0" kern="1200" baseline="0" dirty="0">
                          <a:solidFill>
                            <a:schemeClr val="tx1"/>
                          </a:solidFill>
                          <a:effectLst/>
                          <a:latin typeface="+mn-lt"/>
                          <a:ea typeface="+mn-ea"/>
                          <a:cs typeface="+mn-cs"/>
                        </a:rPr>
                        <a:t>Israeli officials view Iran’s nuclear weapons program as a major threat to their security and survival in part because of Iran’s actions and rhetoric over the last several decades. Arab countries within the region, such as Saudi Arabia, also fear that if Iran possess nuclear weapons it could destabilize the region and lead to an arms race. </a:t>
                      </a:r>
                    </a:p>
                    <a:p>
                      <a:endParaRPr lang="en-US" sz="1800" b="0" i="0" kern="1200" baseline="0" dirty="0">
                        <a:solidFill>
                          <a:schemeClr val="tx1"/>
                        </a:solidFill>
                        <a:effectLst/>
                        <a:latin typeface="+mn-lt"/>
                        <a:ea typeface="+mn-ea"/>
                        <a:cs typeface="+mn-cs"/>
                      </a:endParaRPr>
                    </a:p>
                    <a:p>
                      <a:r>
                        <a:rPr lang="en-US" sz="1800" b="0" i="0" kern="1200" baseline="0" dirty="0">
                          <a:solidFill>
                            <a:schemeClr val="tx1"/>
                          </a:solidFill>
                          <a:effectLst/>
                          <a:latin typeface="+mn-lt"/>
                          <a:ea typeface="+mn-ea"/>
                          <a:cs typeface="+mn-cs"/>
                        </a:rPr>
                        <a:t>Iran has vowed revenge against Israel and protesters took to the streets of Tehran demanding justice. It remains unclear how the assassination of Fakhrizadeh will impact U.S. and Iranian relations under a Biden Administration.</a:t>
                      </a:r>
                      <a:endParaRPr lang="en-US" sz="1800" b="1" i="0" kern="1200" baseline="0" dirty="0">
                        <a:solidFill>
                          <a:schemeClr val="tx1"/>
                        </a:solidFill>
                        <a:effectLst/>
                        <a:latin typeface="+mn-lt"/>
                        <a:ea typeface="+mn-ea"/>
                        <a:cs typeface="+mn-cs"/>
                      </a:endParaRPr>
                    </a:p>
                    <a:p>
                      <a:endParaRPr lang="en-US" sz="1800" b="1" i="0" kern="1200" baseline="0" dirty="0">
                        <a:solidFill>
                          <a:schemeClr val="tx1"/>
                        </a:solidFill>
                        <a:effectLst/>
                        <a:latin typeface="+mn-lt"/>
                        <a:ea typeface="+mn-ea"/>
                        <a:cs typeface="+mn-cs"/>
                      </a:endParaRPr>
                    </a:p>
                    <a:p>
                      <a:r>
                        <a:rPr lang="en-US" sz="1800" b="1" i="0" kern="1200" baseline="0" dirty="0">
                          <a:solidFill>
                            <a:schemeClr val="tx1"/>
                          </a:solidFill>
                          <a:effectLst/>
                          <a:latin typeface="+mn-lt"/>
                          <a:ea typeface="+mn-ea"/>
                          <a:cs typeface="+mn-cs"/>
                        </a:rPr>
                        <a:t>What are the ramifications if Iran has nuclear weapons?</a:t>
                      </a:r>
                    </a:p>
                  </a:txBody>
                  <a:tcPr/>
                </a:tc>
                <a:tc>
                  <a:txBody>
                    <a:bodyPr/>
                    <a:lstStyle/>
                    <a:p>
                      <a:endParaRPr lang="en-US" dirty="0"/>
                    </a:p>
                  </a:txBody>
                  <a:tcPr/>
                </a:tc>
                <a:extLst>
                  <a:ext uri="{0D108BD9-81ED-4DB2-BD59-A6C34878D82A}">
                    <a16:rowId xmlns:a16="http://schemas.microsoft.com/office/drawing/2014/main" val="10000"/>
                  </a:ext>
                </a:extLst>
              </a:tr>
            </a:tbl>
          </a:graphicData>
        </a:graphic>
      </p:graphicFrame>
      <p:pic>
        <p:nvPicPr>
          <p:cNvPr id="3" name="Online Media 2" title="Gen Keane analyzes fallout from killing of top Iranian nuclear scientist">
            <a:hlinkClick r:id="" action="ppaction://media"/>
            <a:extLst>
              <a:ext uri="{FF2B5EF4-FFF2-40B4-BE49-F238E27FC236}">
                <a16:creationId xmlns:a16="http://schemas.microsoft.com/office/drawing/2014/main" id="{9404B994-C264-4B44-A7B5-02FEB1E89D6C}"/>
              </a:ext>
            </a:extLst>
          </p:cNvPr>
          <p:cNvPicPr>
            <a:picLocks noRot="1" noChangeAspect="1"/>
          </p:cNvPicPr>
          <p:nvPr>
            <a:videoFile r:link="rId1"/>
          </p:nvPr>
        </p:nvPicPr>
        <p:blipFill>
          <a:blip r:embed="rId4"/>
          <a:stretch>
            <a:fillRect/>
          </a:stretch>
        </p:blipFill>
        <p:spPr>
          <a:xfrm>
            <a:off x="6633349" y="2565399"/>
            <a:ext cx="5066455" cy="2849881"/>
          </a:xfrm>
          <a:prstGeom prst="rect">
            <a:avLst/>
          </a:prstGeom>
        </p:spPr>
      </p:pic>
    </p:spTree>
    <p:extLst>
      <p:ext uri="{BB962C8B-B14F-4D97-AF65-F5344CB8AC3E}">
        <p14:creationId xmlns:p14="http://schemas.microsoft.com/office/powerpoint/2010/main" val="1957933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70561"/>
            <a:ext cx="10917936" cy="1542818"/>
          </a:xfrm>
        </p:spPr>
        <p:txBody>
          <a:bodyPr>
            <a:normAutofit/>
          </a:bodyPr>
          <a:lstStyle/>
          <a:p>
            <a:r>
              <a:rPr lang="en-US" sz="5400" b="0" dirty="0"/>
              <a:t>Background and Key Concepts</a:t>
            </a:r>
          </a:p>
        </p:txBody>
      </p:sp>
      <p:sp>
        <p:nvSpPr>
          <p:cNvPr id="4" name="Slide Number Placeholder 3"/>
          <p:cNvSpPr>
            <a:spLocks noGrp="1"/>
          </p:cNvSpPr>
          <p:nvPr>
            <p:ph type="sldNum" sz="quarter" idx="12"/>
          </p:nvPr>
        </p:nvSpPr>
        <p:spPr/>
        <p:txBody>
          <a:bodyPr/>
          <a:lstStyle/>
          <a:p>
            <a:fld id="{F2FD251E-7DF1-4C62-8D87-7777D7BC030E}" type="slidenum">
              <a:rPr lang="en-US" smtClean="0"/>
              <a:t>4</a:t>
            </a:fld>
            <a:endParaRPr lang="en-US" dirty="0"/>
          </a:p>
        </p:txBody>
      </p:sp>
      <p:sp>
        <p:nvSpPr>
          <p:cNvPr id="3" name="TextBox 2"/>
          <p:cNvSpPr txBox="1"/>
          <p:nvPr/>
        </p:nvSpPr>
        <p:spPr>
          <a:xfrm>
            <a:off x="1066800" y="2520963"/>
            <a:ext cx="9948042" cy="4247317"/>
          </a:xfrm>
          <a:prstGeom prst="rect">
            <a:avLst/>
          </a:prstGeom>
          <a:noFill/>
        </p:spPr>
        <p:txBody>
          <a:bodyPr wrap="square" rtlCol="0">
            <a:spAutoFit/>
          </a:bodyPr>
          <a:lstStyle/>
          <a:p>
            <a:pPr marL="285750" indent="-285750">
              <a:buFont typeface="Arial" charset="0"/>
              <a:buChar char="•"/>
            </a:pPr>
            <a:r>
              <a:rPr lang="en-US" dirty="0"/>
              <a:t>Top Iranian nuclear scientist, </a:t>
            </a:r>
            <a:r>
              <a:rPr lang="en-US" sz="1800" b="0" i="0" kern="1200" baseline="0" dirty="0">
                <a:solidFill>
                  <a:schemeClr val="tx1"/>
                </a:solidFill>
                <a:effectLst/>
                <a:latin typeface="+mn-lt"/>
                <a:ea typeface="+mn-ea"/>
                <a:cs typeface="+mn-cs"/>
              </a:rPr>
              <a:t>Mohsen </a:t>
            </a:r>
            <a:r>
              <a:rPr lang="en-US" sz="1800" b="0" i="0" kern="1200" baseline="0" dirty="0" err="1">
                <a:solidFill>
                  <a:schemeClr val="tx1"/>
                </a:solidFill>
                <a:effectLst/>
                <a:latin typeface="+mn-lt"/>
                <a:ea typeface="+mn-ea"/>
                <a:cs typeface="+mn-cs"/>
              </a:rPr>
              <a:t>Fakhrizadeh</a:t>
            </a:r>
            <a:r>
              <a:rPr lang="en-US" sz="1800" b="0" i="0" kern="1200" baseline="0" dirty="0">
                <a:solidFill>
                  <a:schemeClr val="tx1"/>
                </a:solidFill>
                <a:effectLst/>
                <a:latin typeface="+mn-lt"/>
                <a:ea typeface="+mn-ea"/>
                <a:cs typeface="+mn-cs"/>
              </a:rPr>
              <a:t>, was assassinated</a:t>
            </a:r>
            <a:r>
              <a:rPr lang="en-US" dirty="0"/>
              <a:t> and </a:t>
            </a:r>
            <a:r>
              <a:rPr lang="en-US" sz="1800" b="0" i="0" kern="1200" baseline="0" dirty="0">
                <a:solidFill>
                  <a:schemeClr val="tx1"/>
                </a:solidFill>
                <a:effectLst/>
                <a:latin typeface="+mn-lt"/>
                <a:ea typeface="+mn-ea"/>
                <a:cs typeface="+mn-cs"/>
              </a:rPr>
              <a:t>Israel is widely believed to have carried out the attack. </a:t>
            </a:r>
          </a:p>
          <a:p>
            <a:pPr marL="285750" indent="-285750">
              <a:buFont typeface="Arial" charset="0"/>
              <a:buChar char="•"/>
            </a:pPr>
            <a:r>
              <a:rPr lang="en-US" dirty="0"/>
              <a:t>Israel fears that Iran is moving closer to having operational nuclear weapons that could be used against the Jewish state in the future. </a:t>
            </a:r>
          </a:p>
          <a:p>
            <a:pPr marL="285750" indent="-285750">
              <a:buFont typeface="Arial" charset="0"/>
              <a:buChar char="•"/>
            </a:pPr>
            <a:r>
              <a:rPr lang="en-US" dirty="0"/>
              <a:t>Israeli officials believe that Iran is determined to develop a nuclear weapons program, regardless of any deals or treaties it has signed in the past, such as the 1970 Nuclear Non-Proliferation Treaty or the 2015 Joint Comprehensive Plan of Action (JCPOA).</a:t>
            </a:r>
          </a:p>
          <a:p>
            <a:pPr marL="285750" indent="-285750">
              <a:buFont typeface="Arial" charset="0"/>
              <a:buChar char="•"/>
            </a:pPr>
            <a:r>
              <a:rPr lang="en-US" dirty="0"/>
              <a:t>Iran has threatened to retaliate, and there will be immense public pressure from their own citizens to exact revenge against Israel and perhaps the U.S. as well. At the same time, Iranian officials may have an opportunity to improve relations with the U.S. under a Biden administration.</a:t>
            </a:r>
          </a:p>
          <a:p>
            <a:pPr marL="285750" indent="-285750">
              <a:buFont typeface="Arial" charset="0"/>
              <a:buChar char="•"/>
            </a:pPr>
            <a:r>
              <a:rPr lang="en-US" dirty="0"/>
              <a:t>Overshadowing all of this is President-Elect Biden, who has signaled that he would like the U.S. to rejoin the 2015 (JCPOA) nuclear deal, which was meant to halt Iran’s quest to develop nuclear weapons in exchange for the lifting of sanctions on Iran. </a:t>
            </a:r>
          </a:p>
          <a:p>
            <a:pPr marL="285750" indent="-285750">
              <a:buFont typeface="Arial" charset="0"/>
              <a:buChar char="•"/>
            </a:pPr>
            <a:endParaRPr lang="en-US" dirty="0"/>
          </a:p>
          <a:p>
            <a:pPr marL="285750" indent="-285750">
              <a:buFont typeface="Arial" charset="0"/>
              <a:buChar char="•"/>
            </a:pPr>
            <a:endParaRPr lang="en-US" dirty="0"/>
          </a:p>
        </p:txBody>
      </p:sp>
    </p:spTree>
    <p:extLst>
      <p:ext uri="{BB962C8B-B14F-4D97-AF65-F5344CB8AC3E}">
        <p14:creationId xmlns:p14="http://schemas.microsoft.com/office/powerpoint/2010/main" val="1109344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01D6C-5113-4B48-AF66-9C6BBAE1EBB5}"/>
              </a:ext>
            </a:extLst>
          </p:cNvPr>
          <p:cNvSpPr>
            <a:spLocks noGrp="1"/>
          </p:cNvSpPr>
          <p:nvPr>
            <p:ph type="title"/>
          </p:nvPr>
        </p:nvSpPr>
        <p:spPr/>
        <p:txBody>
          <a:bodyPr/>
          <a:lstStyle/>
          <a:p>
            <a:r>
              <a:rPr lang="en-US" dirty="0"/>
              <a:t>Characteristics of Iran</a:t>
            </a:r>
          </a:p>
        </p:txBody>
      </p:sp>
      <p:graphicFrame>
        <p:nvGraphicFramePr>
          <p:cNvPr id="5" name="Table 5">
            <a:extLst>
              <a:ext uri="{FF2B5EF4-FFF2-40B4-BE49-F238E27FC236}">
                <a16:creationId xmlns:a16="http://schemas.microsoft.com/office/drawing/2014/main" id="{DA27C736-8298-4B48-BFC5-6A36373FC99C}"/>
              </a:ext>
            </a:extLst>
          </p:cNvPr>
          <p:cNvGraphicFramePr>
            <a:graphicFrameLocks noGrp="1"/>
          </p:cNvGraphicFramePr>
          <p:nvPr>
            <p:ph idx="1"/>
            <p:extLst>
              <p:ext uri="{D42A27DB-BD31-4B8C-83A1-F6EECF244321}">
                <p14:modId xmlns:p14="http://schemas.microsoft.com/office/powerpoint/2010/main" val="1881581314"/>
              </p:ext>
            </p:extLst>
          </p:nvPr>
        </p:nvGraphicFramePr>
        <p:xfrm>
          <a:off x="1066800" y="2603500"/>
          <a:ext cx="10058400" cy="1231900"/>
        </p:xfrm>
        <a:graphic>
          <a:graphicData uri="http://schemas.openxmlformats.org/drawingml/2006/table">
            <a:tbl>
              <a:tblPr firstRow="1" bandRow="1">
                <a:tableStyleId>{5C22544A-7EE6-4342-B048-85BDC9FD1C3A}</a:tableStyleId>
              </a:tblPr>
              <a:tblGrid>
                <a:gridCol w="850900">
                  <a:extLst>
                    <a:ext uri="{9D8B030D-6E8A-4147-A177-3AD203B41FA5}">
                      <a16:colId xmlns:a16="http://schemas.microsoft.com/office/drawing/2014/main" val="1867604466"/>
                    </a:ext>
                  </a:extLst>
                </a:gridCol>
                <a:gridCol w="1358900">
                  <a:extLst>
                    <a:ext uri="{9D8B030D-6E8A-4147-A177-3AD203B41FA5}">
                      <a16:colId xmlns:a16="http://schemas.microsoft.com/office/drawing/2014/main" val="2426333786"/>
                    </a:ext>
                  </a:extLst>
                </a:gridCol>
                <a:gridCol w="2095500">
                  <a:extLst>
                    <a:ext uri="{9D8B030D-6E8A-4147-A177-3AD203B41FA5}">
                      <a16:colId xmlns:a16="http://schemas.microsoft.com/office/drawing/2014/main" val="3072100726"/>
                    </a:ext>
                  </a:extLst>
                </a:gridCol>
                <a:gridCol w="1993900">
                  <a:extLst>
                    <a:ext uri="{9D8B030D-6E8A-4147-A177-3AD203B41FA5}">
                      <a16:colId xmlns:a16="http://schemas.microsoft.com/office/drawing/2014/main" val="2648121376"/>
                    </a:ext>
                  </a:extLst>
                </a:gridCol>
                <a:gridCol w="3759200">
                  <a:extLst>
                    <a:ext uri="{9D8B030D-6E8A-4147-A177-3AD203B41FA5}">
                      <a16:colId xmlns:a16="http://schemas.microsoft.com/office/drawing/2014/main" val="3183905128"/>
                    </a:ext>
                  </a:extLst>
                </a:gridCol>
              </a:tblGrid>
              <a:tr h="851146">
                <a:tc>
                  <a:txBody>
                    <a:bodyPr/>
                    <a:lstStyle/>
                    <a:p>
                      <a:r>
                        <a:rPr lang="en-US" dirty="0"/>
                        <a:t>Name</a:t>
                      </a:r>
                    </a:p>
                  </a:txBody>
                  <a:tcPr/>
                </a:tc>
                <a:tc>
                  <a:txBody>
                    <a:bodyPr/>
                    <a:lstStyle/>
                    <a:p>
                      <a:r>
                        <a:rPr lang="en-US" dirty="0"/>
                        <a:t>Population</a:t>
                      </a:r>
                    </a:p>
                  </a:txBody>
                  <a:tcPr/>
                </a:tc>
                <a:tc>
                  <a:txBody>
                    <a:bodyPr/>
                    <a:lstStyle/>
                    <a:p>
                      <a:r>
                        <a:rPr lang="en-US" dirty="0"/>
                        <a:t>Government Type</a:t>
                      </a:r>
                    </a:p>
                  </a:txBody>
                  <a:tcPr/>
                </a:tc>
                <a:tc>
                  <a:txBody>
                    <a:bodyPr/>
                    <a:lstStyle/>
                    <a:p>
                      <a:r>
                        <a:rPr lang="en-US" dirty="0"/>
                        <a:t>Population Below Poverty Line</a:t>
                      </a:r>
                    </a:p>
                  </a:txBody>
                  <a:tcPr/>
                </a:tc>
                <a:tc>
                  <a:txBody>
                    <a:bodyPr/>
                    <a:lstStyle/>
                    <a:p>
                      <a:r>
                        <a:rPr lang="en-US" dirty="0"/>
                        <a:t>Military Expenditures Country Comparison To The World </a:t>
                      </a:r>
                    </a:p>
                  </a:txBody>
                  <a:tcPr/>
                </a:tc>
                <a:extLst>
                  <a:ext uri="{0D108BD9-81ED-4DB2-BD59-A6C34878D82A}">
                    <a16:rowId xmlns:a16="http://schemas.microsoft.com/office/drawing/2014/main" val="144281998"/>
                  </a:ext>
                </a:extLst>
              </a:tr>
              <a:tr h="380754">
                <a:tc>
                  <a:txBody>
                    <a:bodyPr/>
                    <a:lstStyle/>
                    <a:p>
                      <a:r>
                        <a:rPr lang="en-US" dirty="0"/>
                        <a:t>Iran</a:t>
                      </a:r>
                    </a:p>
                  </a:txBody>
                  <a:tcPr/>
                </a:tc>
                <a:tc>
                  <a:txBody>
                    <a:bodyPr/>
                    <a:lstStyle/>
                    <a:p>
                      <a:r>
                        <a:rPr lang="en-US" dirty="0"/>
                        <a:t>84,923,314</a:t>
                      </a:r>
                    </a:p>
                  </a:txBody>
                  <a:tcPr/>
                </a:tc>
                <a:tc>
                  <a:txBody>
                    <a:bodyPr/>
                    <a:lstStyle/>
                    <a:p>
                      <a:r>
                        <a:rPr lang="en-US" dirty="0"/>
                        <a:t>Theocratic Republic </a:t>
                      </a:r>
                    </a:p>
                  </a:txBody>
                  <a:tcPr/>
                </a:tc>
                <a:tc>
                  <a:txBody>
                    <a:bodyPr/>
                    <a:lstStyle/>
                    <a:p>
                      <a:r>
                        <a:rPr lang="en-US" dirty="0"/>
                        <a:t>18.7%</a:t>
                      </a:r>
                    </a:p>
                  </a:txBody>
                  <a:tcPr/>
                </a:tc>
                <a:tc>
                  <a:txBody>
                    <a:bodyPr/>
                    <a:lstStyle/>
                    <a:p>
                      <a:r>
                        <a:rPr lang="en-US" dirty="0"/>
                        <a:t>16</a:t>
                      </a:r>
                      <a:r>
                        <a:rPr lang="en-US" baseline="30000" dirty="0"/>
                        <a:t>th</a:t>
                      </a:r>
                      <a:r>
                        <a:rPr lang="en-US" dirty="0"/>
                        <a:t> </a:t>
                      </a:r>
                    </a:p>
                  </a:txBody>
                  <a:tcPr/>
                </a:tc>
                <a:extLst>
                  <a:ext uri="{0D108BD9-81ED-4DB2-BD59-A6C34878D82A}">
                    <a16:rowId xmlns:a16="http://schemas.microsoft.com/office/drawing/2014/main" val="542911615"/>
                  </a:ext>
                </a:extLst>
              </a:tr>
            </a:tbl>
          </a:graphicData>
        </a:graphic>
      </p:graphicFrame>
      <p:sp>
        <p:nvSpPr>
          <p:cNvPr id="4" name="Slide Number Placeholder 3">
            <a:extLst>
              <a:ext uri="{FF2B5EF4-FFF2-40B4-BE49-F238E27FC236}">
                <a16:creationId xmlns:a16="http://schemas.microsoft.com/office/drawing/2014/main" id="{441BA6C4-1914-4DC9-B368-D38A4FC60D31}"/>
              </a:ext>
            </a:extLst>
          </p:cNvPr>
          <p:cNvSpPr>
            <a:spLocks noGrp="1"/>
          </p:cNvSpPr>
          <p:nvPr>
            <p:ph type="sldNum" sz="quarter" idx="12"/>
          </p:nvPr>
        </p:nvSpPr>
        <p:spPr/>
        <p:txBody>
          <a:bodyPr/>
          <a:lstStyle/>
          <a:p>
            <a:fld id="{F2FD251E-7DF1-4C62-8D87-7777D7BC030E}" type="slidenum">
              <a:rPr lang="en-US" smtClean="0"/>
              <a:t>5</a:t>
            </a:fld>
            <a:endParaRPr lang="en-US" dirty="0"/>
          </a:p>
        </p:txBody>
      </p:sp>
      <p:sp>
        <p:nvSpPr>
          <p:cNvPr id="7" name="TextBox 6">
            <a:extLst>
              <a:ext uri="{FF2B5EF4-FFF2-40B4-BE49-F238E27FC236}">
                <a16:creationId xmlns:a16="http://schemas.microsoft.com/office/drawing/2014/main" id="{37043C80-6BEC-4CB4-8F87-DC91768FE63B}"/>
              </a:ext>
            </a:extLst>
          </p:cNvPr>
          <p:cNvSpPr txBox="1"/>
          <p:nvPr/>
        </p:nvSpPr>
        <p:spPr>
          <a:xfrm>
            <a:off x="3759200" y="5003800"/>
            <a:ext cx="4813300" cy="461665"/>
          </a:xfrm>
          <a:prstGeom prst="rect">
            <a:avLst/>
          </a:prstGeom>
          <a:noFill/>
        </p:spPr>
        <p:txBody>
          <a:bodyPr wrap="square" rtlCol="0">
            <a:spAutoFit/>
          </a:bodyPr>
          <a:lstStyle/>
          <a:p>
            <a:r>
              <a:rPr lang="en-US" sz="2400" dirty="0"/>
              <a:t>Source: CIA WORLD FACTBOOK</a:t>
            </a:r>
          </a:p>
        </p:txBody>
      </p:sp>
    </p:spTree>
    <p:extLst>
      <p:ext uri="{BB962C8B-B14F-4D97-AF65-F5344CB8AC3E}">
        <p14:creationId xmlns:p14="http://schemas.microsoft.com/office/powerpoint/2010/main" val="2122896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70561"/>
            <a:ext cx="10917936" cy="1542818"/>
          </a:xfrm>
        </p:spPr>
        <p:txBody>
          <a:bodyPr>
            <a:normAutofit/>
          </a:bodyPr>
          <a:lstStyle/>
          <a:p>
            <a:r>
              <a:rPr lang="en-US" sz="5400" b="0" dirty="0"/>
              <a:t>Assessment</a:t>
            </a:r>
          </a:p>
        </p:txBody>
      </p:sp>
      <p:sp>
        <p:nvSpPr>
          <p:cNvPr id="3" name="Content Placeholder 2"/>
          <p:cNvSpPr>
            <a:spLocks noGrp="1"/>
          </p:cNvSpPr>
          <p:nvPr>
            <p:ph idx="1"/>
          </p:nvPr>
        </p:nvSpPr>
        <p:spPr/>
        <p:txBody>
          <a:bodyPr>
            <a:normAutofit/>
          </a:bodyPr>
          <a:lstStyle/>
          <a:p>
            <a:r>
              <a:rPr lang="en-US" b="1" dirty="0">
                <a:solidFill>
                  <a:schemeClr val="tx1"/>
                </a:solidFill>
                <a:cs typeface="Arial" panose="020B0604020202020204" pitchFamily="34" charset="0"/>
              </a:rPr>
              <a:t>Writing: </a:t>
            </a:r>
            <a:r>
              <a:rPr lang="en-US" dirty="0">
                <a:solidFill>
                  <a:schemeClr val="tx1"/>
                </a:solidFill>
                <a:cs typeface="Arial" panose="020B0604020202020204" pitchFamily="34" charset="0"/>
              </a:rPr>
              <a:t>Describe why the assassination of </a:t>
            </a:r>
            <a:r>
              <a:rPr lang="en-US" sz="2000" b="0" i="0" kern="1200" baseline="0" dirty="0">
                <a:solidFill>
                  <a:schemeClr val="tx1"/>
                </a:solidFill>
                <a:effectLst/>
                <a:latin typeface="+mn-lt"/>
                <a:ea typeface="+mn-ea"/>
                <a:cs typeface="+mn-cs"/>
              </a:rPr>
              <a:t>Mohsen Fakhrizadeh has the potential to alter U.S. and Iranian relations under a Biden administration.</a:t>
            </a:r>
            <a:endParaRPr lang="en-US" dirty="0">
              <a:solidFill>
                <a:schemeClr val="tx1"/>
              </a:solidFill>
              <a:cs typeface="Arial" panose="020B0604020202020204" pitchFamily="34" charset="0"/>
            </a:endParaRPr>
          </a:p>
          <a:p>
            <a:r>
              <a:rPr lang="en-US" b="1" dirty="0">
                <a:solidFill>
                  <a:schemeClr val="tx1"/>
                </a:solidFill>
                <a:cs typeface="Arial" panose="020B0604020202020204" pitchFamily="34" charset="0"/>
              </a:rPr>
              <a:t>Debate:</a:t>
            </a:r>
            <a:r>
              <a:rPr lang="en-US" dirty="0">
                <a:solidFill>
                  <a:schemeClr val="tx1"/>
                </a:solidFill>
                <a:cs typeface="Arial" panose="020B0604020202020204" pitchFamily="34" charset="0"/>
              </a:rPr>
              <a:t> The U.S. and the international community should use whatever options exist to prevent Iran from developing nuclear weapons.</a:t>
            </a:r>
          </a:p>
          <a:p>
            <a:r>
              <a:rPr lang="en-US" b="1" dirty="0">
                <a:solidFill>
                  <a:schemeClr val="tx1"/>
                </a:solidFill>
                <a:cs typeface="Arial" panose="020B0604020202020204" pitchFamily="34" charset="0"/>
              </a:rPr>
              <a:t>Poll:</a:t>
            </a:r>
            <a:r>
              <a:rPr lang="en-US" dirty="0">
                <a:solidFill>
                  <a:schemeClr val="tx1"/>
                </a:solidFill>
                <a:cs typeface="Arial" panose="020B0604020202020204" pitchFamily="34" charset="0"/>
              </a:rPr>
              <a:t> Should Iran have the option of developing nuclear weapons?</a:t>
            </a:r>
          </a:p>
          <a:p>
            <a:r>
              <a:rPr lang="en-US" b="1" dirty="0">
                <a:solidFill>
                  <a:schemeClr val="tx1"/>
                </a:solidFill>
                <a:cs typeface="Arial" panose="020B0604020202020204" pitchFamily="34" charset="0"/>
              </a:rPr>
              <a:t>Short Answer:</a:t>
            </a:r>
            <a:r>
              <a:rPr lang="en-US" dirty="0">
                <a:solidFill>
                  <a:schemeClr val="tx1"/>
                </a:solidFill>
                <a:cs typeface="Arial" panose="020B0604020202020204" pitchFamily="34" charset="0"/>
              </a:rPr>
              <a:t> What would be the impact if other countries in the region developed and/or acquired nuclear weapons?</a:t>
            </a:r>
          </a:p>
        </p:txBody>
      </p:sp>
      <p:sp>
        <p:nvSpPr>
          <p:cNvPr id="4" name="Slide Number Placeholder 3"/>
          <p:cNvSpPr>
            <a:spLocks noGrp="1"/>
          </p:cNvSpPr>
          <p:nvPr>
            <p:ph type="sldNum" sz="quarter" idx="12"/>
          </p:nvPr>
        </p:nvSpPr>
        <p:spPr/>
        <p:txBody>
          <a:bodyPr/>
          <a:lstStyle/>
          <a:p>
            <a:fld id="{F2FD251E-7DF1-4C62-8D87-7777D7BC030E}" type="slidenum">
              <a:rPr lang="en-US" smtClean="0"/>
              <a:t>6</a:t>
            </a:fld>
            <a:endParaRPr lang="en-US" dirty="0"/>
          </a:p>
        </p:txBody>
      </p:sp>
    </p:spTree>
    <p:extLst>
      <p:ext uri="{BB962C8B-B14F-4D97-AF65-F5344CB8AC3E}">
        <p14:creationId xmlns:p14="http://schemas.microsoft.com/office/powerpoint/2010/main" val="4096844131"/>
      </p:ext>
    </p:extLst>
  </p:cSld>
  <p:clrMapOvr>
    <a:masterClrMapping/>
  </p:clrMapOvr>
</p:sld>
</file>

<file path=ppt/theme/theme1.xml><?xml version="1.0" encoding="utf-8"?>
<a:theme xmlns:a="http://schemas.openxmlformats.org/drawingml/2006/main" name="Retrospect">
  <a:themeElements>
    <a:clrScheme name="CQ Press">
      <a:dk1>
        <a:srgbClr val="4B545D"/>
      </a:dk1>
      <a:lt1>
        <a:sysClr val="window" lastClr="FFFFFF"/>
      </a:lt1>
      <a:dk2>
        <a:srgbClr val="FBAD19"/>
      </a:dk2>
      <a:lt2>
        <a:srgbClr val="65707C"/>
      </a:lt2>
      <a:accent1>
        <a:srgbClr val="FBAD19"/>
      </a:accent1>
      <a:accent2>
        <a:srgbClr val="65707C"/>
      </a:accent2>
      <a:accent3>
        <a:srgbClr val="FBAD19"/>
      </a:accent3>
      <a:accent4>
        <a:srgbClr val="A0A9B2"/>
      </a:accent4>
      <a:accent5>
        <a:srgbClr val="FBAD19"/>
      </a:accent5>
      <a:accent6>
        <a:srgbClr val="65707C"/>
      </a:accent6>
      <a:hlink>
        <a:srgbClr val="7B7B7B"/>
      </a:hlink>
      <a:folHlink>
        <a:srgbClr val="FFD965"/>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18300</TotalTime>
  <Words>885</Words>
  <Application>Microsoft Office PowerPoint</Application>
  <PresentationFormat>Widescreen</PresentationFormat>
  <Paragraphs>97</Paragraphs>
  <Slides>6</Slides>
  <Notes>5</Notes>
  <HiddenSlides>0</HiddenSlides>
  <MMClips>2</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Corbel</vt:lpstr>
      <vt:lpstr>Retrospect</vt:lpstr>
      <vt:lpstr>CQ Press  Lecture Spark</vt:lpstr>
      <vt:lpstr>Top Iranian Nuclear Scientist Assassinated</vt:lpstr>
      <vt:lpstr>Top Iranian Nuclear Scientist Assassinated</vt:lpstr>
      <vt:lpstr>Background and Key Concepts</vt:lpstr>
      <vt:lpstr>Characteristics of Iran</vt:lpstr>
      <vt:lpstr>Assessment</vt:lpstr>
    </vt:vector>
  </TitlesOfParts>
  <Company>SAGE Publishing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Greenan</dc:creator>
  <cp:lastModifiedBy>Brittany Dahl</cp:lastModifiedBy>
  <cp:revision>410</cp:revision>
  <cp:lastPrinted>2018-02-19T15:16:09Z</cp:lastPrinted>
  <dcterms:created xsi:type="dcterms:W3CDTF">2017-10-25T15:00:07Z</dcterms:created>
  <dcterms:modified xsi:type="dcterms:W3CDTF">2020-12-01T19:38:35Z</dcterms:modified>
</cp:coreProperties>
</file>