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56" r:id="rId2"/>
    <p:sldId id="257" r:id="rId3"/>
    <p:sldId id="263" r:id="rId4"/>
    <p:sldId id="262" r:id="rId5"/>
    <p:sldId id="264"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4"/>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56" autoAdjust="0"/>
    <p:restoredTop sz="82458" autoAdjust="0"/>
  </p:normalViewPr>
  <p:slideViewPr>
    <p:cSldViewPr snapToGrid="0">
      <p:cViewPr varScale="1">
        <p:scale>
          <a:sx n="94" d="100"/>
          <a:sy n="94" d="100"/>
        </p:scale>
        <p:origin x="456" y="84"/>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10/27/2020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Tags/Categories: Foreign Policy, International Conflict, The Global Economy, International Development, International Relations</a:t>
            </a:r>
          </a:p>
          <a:p>
            <a:endParaRPr lang="en-US" dirty="0"/>
          </a:p>
          <a:p>
            <a:r>
              <a:rPr lang="en-US" dirty="0"/>
              <a:t>https://www.youtube.com/watch?v=2kzvPIVfRQY&amp;feature=emb_logo </a:t>
            </a:r>
          </a:p>
          <a:p>
            <a:endParaRPr lang="en-US" dirty="0"/>
          </a:p>
          <a:p>
            <a:r>
              <a:rPr lang="en-US" dirty="0"/>
              <a:t>https://www.youtube.com/watch?v=eAchDmXxtKE&amp;feature=emb_logo</a:t>
            </a:r>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unrest in Nigeria: </a:t>
            </a:r>
          </a:p>
          <a:p>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Nigeria protests: Police chief deploys 'all resources' amid street violence</a:t>
            </a:r>
          </a:p>
          <a:p>
            <a:r>
              <a:rPr lang="en-US" sz="1200" kern="1200" dirty="0">
                <a:solidFill>
                  <a:schemeClr val="tx1"/>
                </a:solidFill>
                <a:effectLst/>
                <a:latin typeface="+mn-lt"/>
                <a:ea typeface="+mn-ea"/>
                <a:cs typeface="+mn-cs"/>
              </a:rPr>
              <a:t>BBC NEWS</a:t>
            </a:r>
          </a:p>
          <a:p>
            <a:r>
              <a:rPr lang="en-US" sz="1200" kern="1200" dirty="0">
                <a:solidFill>
                  <a:schemeClr val="tx1"/>
                </a:solidFill>
                <a:effectLst/>
                <a:latin typeface="+mn-lt"/>
                <a:ea typeface="+mn-ea"/>
                <a:cs typeface="+mn-cs"/>
              </a:rPr>
              <a:t>October 25, 2020</a:t>
            </a:r>
          </a:p>
          <a:p>
            <a:r>
              <a:rPr lang="en-US" sz="1200" kern="1200" dirty="0">
                <a:solidFill>
                  <a:schemeClr val="tx1"/>
                </a:solidFill>
                <a:effectLst/>
                <a:latin typeface="+mn-lt"/>
                <a:ea typeface="+mn-ea"/>
                <a:cs typeface="+mn-cs"/>
              </a:rPr>
              <a:t>https://www.bbc.com/news/world-africa-54678345</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Entire Nigerian police force mobilized after days of violent protests that have killed at least 69</a:t>
            </a:r>
          </a:p>
          <a:p>
            <a:r>
              <a:rPr lang="en-US" sz="1200" kern="1200" dirty="0">
                <a:solidFill>
                  <a:schemeClr val="tx1"/>
                </a:solidFill>
                <a:effectLst/>
                <a:latin typeface="+mn-lt"/>
                <a:ea typeface="+mn-ea"/>
                <a:cs typeface="+mn-cs"/>
              </a:rPr>
              <a:t>THE HILL</a:t>
            </a:r>
          </a:p>
          <a:p>
            <a:r>
              <a:rPr lang="en-US" sz="1200" kern="1200" dirty="0">
                <a:solidFill>
                  <a:schemeClr val="tx1"/>
                </a:solidFill>
                <a:effectLst/>
                <a:latin typeface="+mn-lt"/>
                <a:ea typeface="+mn-ea"/>
                <a:cs typeface="+mn-cs"/>
              </a:rPr>
              <a:t>October 24, 2020</a:t>
            </a:r>
          </a:p>
          <a:p>
            <a:r>
              <a:rPr lang="en-US" sz="1200" kern="1200" dirty="0">
                <a:solidFill>
                  <a:schemeClr val="tx1"/>
                </a:solidFill>
                <a:effectLst/>
                <a:latin typeface="+mn-lt"/>
                <a:ea typeface="+mn-ea"/>
                <a:cs typeface="+mn-cs"/>
              </a:rPr>
              <a:t>https://thehill.com/policy/international/africa/522601-entire-nigerian-police-force-mobilized-after-days-of-violent</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Nigeria seeks to halt looting amid fury over ‘food warehouses’</a:t>
            </a:r>
          </a:p>
          <a:p>
            <a:r>
              <a:rPr lang="en-US" sz="1200" kern="1200" baseline="0" dirty="0">
                <a:solidFill>
                  <a:schemeClr val="tx1"/>
                </a:solidFill>
                <a:effectLst/>
                <a:latin typeface="+mn-lt"/>
                <a:ea typeface="+mn-ea"/>
                <a:cs typeface="+mn-cs"/>
              </a:rPr>
              <a:t>AL JAZERRA</a:t>
            </a:r>
          </a:p>
          <a:p>
            <a:r>
              <a:rPr lang="en-US" sz="1200" kern="1200" baseline="0" dirty="0">
                <a:solidFill>
                  <a:schemeClr val="tx1"/>
                </a:solidFill>
                <a:effectLst/>
                <a:latin typeface="+mn-lt"/>
                <a:ea typeface="+mn-ea"/>
                <a:cs typeface="+mn-cs"/>
              </a:rPr>
              <a:t>October 25, 2020</a:t>
            </a:r>
          </a:p>
          <a:p>
            <a:r>
              <a:rPr lang="en-US" sz="1200" kern="1200" baseline="0" dirty="0">
                <a:solidFill>
                  <a:schemeClr val="tx1"/>
                </a:solidFill>
                <a:effectLst/>
                <a:latin typeface="+mn-lt"/>
                <a:ea typeface="+mn-ea"/>
                <a:cs typeface="+mn-cs"/>
              </a:rPr>
              <a:t>https://www.aljazeera.com/news/2020/10/25/nigeria-cracks-down-on-rising-mob-looting-on-food-warehouses</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"We're here to defend our unity": Nigeria clashes trigger global movement against police brutality</a:t>
            </a:r>
          </a:p>
          <a:p>
            <a:r>
              <a:rPr lang="en-US" sz="1200" kern="1200" dirty="0">
                <a:solidFill>
                  <a:schemeClr val="tx1"/>
                </a:solidFill>
                <a:effectLst/>
                <a:latin typeface="+mn-lt"/>
                <a:ea typeface="+mn-ea"/>
                <a:cs typeface="+mn-cs"/>
              </a:rPr>
              <a:t>CBS NEWS</a:t>
            </a:r>
          </a:p>
          <a:p>
            <a:r>
              <a:rPr lang="en-US" sz="1200" kern="1200" dirty="0">
                <a:solidFill>
                  <a:schemeClr val="tx1"/>
                </a:solidFill>
                <a:effectLst/>
                <a:latin typeface="+mn-lt"/>
                <a:ea typeface="+mn-ea"/>
                <a:cs typeface="+mn-cs"/>
              </a:rPr>
              <a:t>October 24, 2020</a:t>
            </a:r>
          </a:p>
          <a:p>
            <a:r>
              <a:rPr lang="en-US" sz="1200" kern="1200" dirty="0">
                <a:solidFill>
                  <a:schemeClr val="tx1"/>
                </a:solidFill>
                <a:effectLst/>
                <a:latin typeface="+mn-lt"/>
                <a:ea typeface="+mn-ea"/>
                <a:cs typeface="+mn-cs"/>
              </a:rPr>
              <a:t>https://www.cbsnews.com/news/endsars-nigeria-clashes-trigger-global-movement-police-brutality/ </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unrest in Nigeria: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Nigeria's youth finds its voice with the </a:t>
            </a:r>
            <a:r>
              <a:rPr lang="en-US" b="1" dirty="0" err="1"/>
              <a:t>EndSARS</a:t>
            </a:r>
            <a:r>
              <a:rPr lang="en-US" b="1" dirty="0"/>
              <a:t> protest movement</a:t>
            </a:r>
          </a:p>
          <a:p>
            <a:r>
              <a:rPr lang="en-US" sz="1200" kern="1200" dirty="0">
                <a:solidFill>
                  <a:schemeClr val="tx1"/>
                </a:solidFill>
                <a:effectLst/>
                <a:latin typeface="+mn-lt"/>
                <a:ea typeface="+mn-ea"/>
                <a:cs typeface="+mn-cs"/>
              </a:rPr>
              <a:t>CNN</a:t>
            </a:r>
          </a:p>
          <a:p>
            <a:r>
              <a:rPr lang="en-US" sz="1200" kern="1200" dirty="0">
                <a:solidFill>
                  <a:schemeClr val="tx1"/>
                </a:solidFill>
                <a:effectLst/>
                <a:latin typeface="+mn-lt"/>
                <a:ea typeface="+mn-ea"/>
                <a:cs typeface="+mn-cs"/>
              </a:rPr>
              <a:t>October 25, 2020</a:t>
            </a:r>
          </a:p>
          <a:p>
            <a:r>
              <a:rPr lang="en-US" sz="1200" kern="1200" dirty="0">
                <a:solidFill>
                  <a:schemeClr val="tx1"/>
                </a:solidFill>
                <a:effectLst/>
                <a:latin typeface="+mn-lt"/>
                <a:ea typeface="+mn-ea"/>
                <a:cs typeface="+mn-cs"/>
              </a:rPr>
              <a:t>https://www.cnn.com/2020/10/25/africa/nigeria-end-sars-protests-analysis-intl/index.html</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'Hope Is Lost' As Police Open Fire On Pro-Reform Protesters In Lagos, Nigeria</a:t>
            </a:r>
          </a:p>
          <a:p>
            <a:r>
              <a:rPr lang="en-US" sz="1200" kern="1200" dirty="0">
                <a:solidFill>
                  <a:schemeClr val="tx1"/>
                </a:solidFill>
                <a:effectLst/>
                <a:latin typeface="+mn-lt"/>
                <a:ea typeface="+mn-ea"/>
                <a:cs typeface="+mn-cs"/>
              </a:rPr>
              <a:t>NPR</a:t>
            </a:r>
          </a:p>
          <a:p>
            <a:r>
              <a:rPr lang="en-US" sz="1200" kern="1200" dirty="0">
                <a:solidFill>
                  <a:schemeClr val="tx1"/>
                </a:solidFill>
                <a:effectLst/>
                <a:latin typeface="+mn-lt"/>
                <a:ea typeface="+mn-ea"/>
                <a:cs typeface="+mn-cs"/>
              </a:rPr>
              <a:t>October 21, 2020</a:t>
            </a:r>
          </a:p>
          <a:p>
            <a:r>
              <a:rPr lang="en-US" sz="1200" kern="1200" dirty="0">
                <a:solidFill>
                  <a:schemeClr val="tx1"/>
                </a:solidFill>
                <a:effectLst/>
                <a:latin typeface="+mn-lt"/>
                <a:ea typeface="+mn-ea"/>
                <a:cs typeface="+mn-cs"/>
              </a:rPr>
              <a:t>https://www.npr.org/2020/10/21/926163091/hope-is-lost-as-police-open-fire-on-pro-reform-protesters-in-lagos-Nigeria</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How the End </a:t>
            </a:r>
            <a:r>
              <a:rPr lang="en-US" b="1" dirty="0" err="1"/>
              <a:t>Sars</a:t>
            </a:r>
            <a:r>
              <a:rPr lang="en-US" b="1" dirty="0"/>
              <a:t> Protests Have changed Nigeria forever </a:t>
            </a:r>
          </a:p>
          <a:p>
            <a:r>
              <a:rPr lang="en-US" sz="1200" kern="1200" dirty="0">
                <a:solidFill>
                  <a:schemeClr val="tx1"/>
                </a:solidFill>
                <a:effectLst/>
                <a:latin typeface="+mn-lt"/>
                <a:ea typeface="+mn-ea"/>
                <a:cs typeface="+mn-cs"/>
              </a:rPr>
              <a:t>BBC News </a:t>
            </a:r>
          </a:p>
          <a:p>
            <a:r>
              <a:rPr lang="en-US" sz="1200" kern="1200" dirty="0">
                <a:solidFill>
                  <a:schemeClr val="tx1"/>
                </a:solidFill>
                <a:effectLst/>
                <a:latin typeface="+mn-lt"/>
                <a:ea typeface="+mn-ea"/>
                <a:cs typeface="+mn-cs"/>
              </a:rPr>
              <a:t>October 24, 2020</a:t>
            </a:r>
          </a:p>
          <a:p>
            <a:r>
              <a:rPr lang="en-US" sz="1200" kern="1200" dirty="0">
                <a:solidFill>
                  <a:schemeClr val="tx1"/>
                </a:solidFill>
                <a:effectLst/>
                <a:latin typeface="+mn-lt"/>
                <a:ea typeface="+mn-ea"/>
                <a:cs typeface="+mn-cs"/>
              </a:rPr>
              <a:t>https://www.bbc.com/news/world-africa-54662986</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6</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2kzvPIVfRQY?start=44&amp;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eAchDmXxtKE?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October 27, 2020</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Nigeria Continues to Face Unrest</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17309809"/>
              </p:ext>
            </p:extLst>
          </p:nvPr>
        </p:nvGraphicFramePr>
        <p:xfrm>
          <a:off x="1066800" y="2541563"/>
          <a:ext cx="10406742" cy="3931920"/>
        </p:xfrm>
        <a:graphic>
          <a:graphicData uri="http://schemas.openxmlformats.org/drawingml/2006/table">
            <a:tbl>
              <a:tblPr firstRow="1" bandRow="1">
                <a:tableStyleId>{2D5ABB26-0587-4C30-8999-92F81FD0307C}</a:tableStyleId>
              </a:tblPr>
              <a:tblGrid>
                <a:gridCol w="5203371">
                  <a:extLst>
                    <a:ext uri="{9D8B030D-6E8A-4147-A177-3AD203B41FA5}">
                      <a16:colId xmlns:a16="http://schemas.microsoft.com/office/drawing/2014/main" val="20000"/>
                    </a:ext>
                  </a:extLst>
                </a:gridCol>
                <a:gridCol w="5203371">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Earlier this month, Nigerians took to the streets to draw attention to police brutality. At first, protestors wanted the government to dissolve the </a:t>
                      </a:r>
                      <a:r>
                        <a:rPr lang="en-US" dirty="0"/>
                        <a:t>Special Anti-Robbery Squad (SARs) unit, which has been accused of committing human rights violations. </a:t>
                      </a:r>
                    </a:p>
                    <a:p>
                      <a:endParaRPr lang="en-US" dirty="0"/>
                    </a:p>
                    <a:p>
                      <a:r>
                        <a:rPr lang="en-US" dirty="0"/>
                        <a:t>As the demonstrations continued to grow, security forces began to use lethal force against the protesters. This has led to a desire for expanded reforms in society, addressing many long-standing problems that plague Nigeria.</a:t>
                      </a:r>
                      <a:endParaRPr lang="en-US" sz="1800" b="0" i="0" kern="1200" baseline="0" dirty="0">
                        <a:solidFill>
                          <a:schemeClr val="tx1"/>
                        </a:solidFill>
                        <a:effectLst/>
                        <a:latin typeface="+mn-lt"/>
                        <a:ea typeface="+mn-ea"/>
                        <a:cs typeface="+mn-cs"/>
                      </a:endParaRPr>
                    </a:p>
                    <a:p>
                      <a:endParaRPr lang="en-US" sz="1800" b="0"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types of reforms are the protesters calling for?</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6" name="Online Media 5" title="Nigerian police mobilize all officers as protests, unrest continue">
            <a:hlinkClick r:id="" action="ppaction://media"/>
            <a:extLst>
              <a:ext uri="{FF2B5EF4-FFF2-40B4-BE49-F238E27FC236}">
                <a16:creationId xmlns:a16="http://schemas.microsoft.com/office/drawing/2014/main" id="{8DBC4769-5F0C-4A1F-9A4A-F08613605B10}"/>
              </a:ext>
            </a:extLst>
          </p:cNvPr>
          <p:cNvPicPr>
            <a:picLocks noRot="1" noChangeAspect="1"/>
          </p:cNvPicPr>
          <p:nvPr>
            <a:videoFile r:link="rId1"/>
          </p:nvPr>
        </p:nvPicPr>
        <p:blipFill>
          <a:blip r:embed="rId4"/>
          <a:stretch>
            <a:fillRect/>
          </a:stretch>
        </p:blipFill>
        <p:spPr>
          <a:xfrm>
            <a:off x="6295138" y="2565399"/>
            <a:ext cx="5689598" cy="3200399"/>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Nigeria Continues to Face Unrest</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5913718"/>
              </p:ext>
            </p:extLst>
          </p:nvPr>
        </p:nvGraphicFramePr>
        <p:xfrm>
          <a:off x="1066800" y="2565399"/>
          <a:ext cx="10058400" cy="3908083"/>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The protests are the largest in Nigeria in a generation and represent a serious threat to the government. Some demonstrations have turned violent, with looting and property damaged by the street protesters. The movement is largely leaderless and driven by young people who feel as if they have no prospects or ability to improve their economic status. In the last week alone, 69 people have died including protesters, police officers, and soldiers. </a:t>
                      </a:r>
                    </a:p>
                    <a:p>
                      <a:endParaRPr lang="en-US" sz="1800" b="0"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are the ramifications if Nigeria becomes a failed state?</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What is happening in Nigeria?">
            <a:hlinkClick r:id="" action="ppaction://media"/>
            <a:extLst>
              <a:ext uri="{FF2B5EF4-FFF2-40B4-BE49-F238E27FC236}">
                <a16:creationId xmlns:a16="http://schemas.microsoft.com/office/drawing/2014/main" id="{5DA754C5-7F25-4BE4-BB56-4C57AC99DC2B}"/>
              </a:ext>
            </a:extLst>
          </p:cNvPr>
          <p:cNvPicPr>
            <a:picLocks noRot="1" noChangeAspect="1"/>
          </p:cNvPicPr>
          <p:nvPr>
            <a:videoFile r:link="rId1"/>
          </p:nvPr>
        </p:nvPicPr>
        <p:blipFill>
          <a:blip r:embed="rId4"/>
          <a:stretch>
            <a:fillRect/>
          </a:stretch>
        </p:blipFill>
        <p:spPr>
          <a:xfrm>
            <a:off x="6256341" y="2516815"/>
            <a:ext cx="5728395" cy="3222222"/>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198179" y="2743200"/>
            <a:ext cx="9948042" cy="2308324"/>
          </a:xfrm>
          <a:prstGeom prst="rect">
            <a:avLst/>
          </a:prstGeom>
          <a:noFill/>
        </p:spPr>
        <p:txBody>
          <a:bodyPr wrap="square" rtlCol="0">
            <a:spAutoFit/>
          </a:bodyPr>
          <a:lstStyle/>
          <a:p>
            <a:pPr marL="285750" indent="-285750">
              <a:buFont typeface="Arial" charset="0"/>
              <a:buChar char="•"/>
            </a:pPr>
            <a:r>
              <a:rPr lang="en-US" dirty="0"/>
              <a:t>Protests have erupted all over Nigeria as a result of frustration with the government. </a:t>
            </a:r>
          </a:p>
          <a:p>
            <a:pPr marL="285750" indent="-285750">
              <a:buFont typeface="Arial" charset="0"/>
              <a:buChar char="•"/>
            </a:pPr>
            <a:r>
              <a:rPr lang="en-US" dirty="0"/>
              <a:t>There are a multitude of reasons why Nigerians are taking to the streets to voice their concerns.</a:t>
            </a:r>
          </a:p>
          <a:p>
            <a:pPr marL="285750" indent="-285750">
              <a:buFont typeface="Arial" charset="0"/>
              <a:buChar char="•"/>
            </a:pPr>
            <a:r>
              <a:rPr lang="en-US" dirty="0"/>
              <a:t>The initial reason dealt with a desire to shed light on police brutality and end state sanctioned violence. Another reason included economic fears, where unemployment among the population is as high as 27%. In addition, there is widespread belief that the government is corrupt and undemocratic.</a:t>
            </a:r>
          </a:p>
          <a:p>
            <a:pPr marL="285750" indent="-285750">
              <a:buFont typeface="Arial" charset="0"/>
              <a:buChar char="•"/>
            </a:pPr>
            <a:r>
              <a:rPr lang="en-US" dirty="0"/>
              <a:t>In response to the demonstrations, the government has used deadly force which in turn has only heightened the fears and concerns that the situation is spiraling out of control with no end in sight.</a:t>
            </a:r>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2B76E-FB89-4EDD-B5A2-0983B606ED34}"/>
              </a:ext>
            </a:extLst>
          </p:cNvPr>
          <p:cNvSpPr>
            <a:spLocks noGrp="1"/>
          </p:cNvSpPr>
          <p:nvPr>
            <p:ph type="title"/>
          </p:nvPr>
        </p:nvSpPr>
        <p:spPr/>
        <p:txBody>
          <a:bodyPr/>
          <a:lstStyle/>
          <a:p>
            <a:r>
              <a:rPr lang="en-US" dirty="0"/>
              <a:t>CHARACTERISTICS OF NIGERIA</a:t>
            </a:r>
          </a:p>
        </p:txBody>
      </p:sp>
      <p:graphicFrame>
        <p:nvGraphicFramePr>
          <p:cNvPr id="5" name="Table 5">
            <a:extLst>
              <a:ext uri="{FF2B5EF4-FFF2-40B4-BE49-F238E27FC236}">
                <a16:creationId xmlns:a16="http://schemas.microsoft.com/office/drawing/2014/main" id="{BD20119B-E1E7-42DE-B453-E681EF95663D}"/>
              </a:ext>
            </a:extLst>
          </p:cNvPr>
          <p:cNvGraphicFramePr>
            <a:graphicFrameLocks noGrp="1"/>
          </p:cNvGraphicFramePr>
          <p:nvPr>
            <p:ph idx="1"/>
            <p:extLst>
              <p:ext uri="{D42A27DB-BD31-4B8C-83A1-F6EECF244321}">
                <p14:modId xmlns:p14="http://schemas.microsoft.com/office/powerpoint/2010/main" val="2945929369"/>
              </p:ext>
            </p:extLst>
          </p:nvPr>
        </p:nvGraphicFramePr>
        <p:xfrm>
          <a:off x="1066800" y="2565400"/>
          <a:ext cx="10058400" cy="1285240"/>
        </p:xfrm>
        <a:graphic>
          <a:graphicData uri="http://schemas.openxmlformats.org/drawingml/2006/table">
            <a:tbl>
              <a:tblPr firstRow="1" bandRow="1">
                <a:tableStyleId>{5C22544A-7EE6-4342-B048-85BDC9FD1C3A}</a:tableStyleId>
              </a:tblPr>
              <a:tblGrid>
                <a:gridCol w="934995">
                  <a:extLst>
                    <a:ext uri="{9D8B030D-6E8A-4147-A177-3AD203B41FA5}">
                      <a16:colId xmlns:a16="http://schemas.microsoft.com/office/drawing/2014/main" val="282405642"/>
                    </a:ext>
                  </a:extLst>
                </a:gridCol>
                <a:gridCol w="1705232">
                  <a:extLst>
                    <a:ext uri="{9D8B030D-6E8A-4147-A177-3AD203B41FA5}">
                      <a16:colId xmlns:a16="http://schemas.microsoft.com/office/drawing/2014/main" val="2289389300"/>
                    </a:ext>
                  </a:extLst>
                </a:gridCol>
                <a:gridCol w="3583459">
                  <a:extLst>
                    <a:ext uri="{9D8B030D-6E8A-4147-A177-3AD203B41FA5}">
                      <a16:colId xmlns:a16="http://schemas.microsoft.com/office/drawing/2014/main" val="2707411952"/>
                    </a:ext>
                  </a:extLst>
                </a:gridCol>
                <a:gridCol w="2174790">
                  <a:extLst>
                    <a:ext uri="{9D8B030D-6E8A-4147-A177-3AD203B41FA5}">
                      <a16:colId xmlns:a16="http://schemas.microsoft.com/office/drawing/2014/main" val="1683507263"/>
                    </a:ext>
                  </a:extLst>
                </a:gridCol>
                <a:gridCol w="1659924">
                  <a:extLst>
                    <a:ext uri="{9D8B030D-6E8A-4147-A177-3AD203B41FA5}">
                      <a16:colId xmlns:a16="http://schemas.microsoft.com/office/drawing/2014/main" val="1567256578"/>
                    </a:ext>
                  </a:extLst>
                </a:gridCol>
              </a:tblGrid>
              <a:tr h="370840">
                <a:tc>
                  <a:txBody>
                    <a:bodyPr/>
                    <a:lstStyle/>
                    <a:p>
                      <a:r>
                        <a:rPr lang="en-US" dirty="0"/>
                        <a:t>Name</a:t>
                      </a:r>
                    </a:p>
                  </a:txBody>
                  <a:tcPr/>
                </a:tc>
                <a:tc>
                  <a:txBody>
                    <a:bodyPr/>
                    <a:lstStyle/>
                    <a:p>
                      <a:r>
                        <a:rPr lang="en-US" dirty="0"/>
                        <a:t>Population</a:t>
                      </a:r>
                    </a:p>
                  </a:txBody>
                  <a:tcPr/>
                </a:tc>
                <a:tc>
                  <a:txBody>
                    <a:bodyPr/>
                    <a:lstStyle/>
                    <a:p>
                      <a:r>
                        <a:rPr lang="en-US" dirty="0"/>
                        <a:t>Population below the poverty line</a:t>
                      </a:r>
                    </a:p>
                  </a:txBody>
                  <a:tcPr/>
                </a:tc>
                <a:tc>
                  <a:txBody>
                    <a:bodyPr/>
                    <a:lstStyle/>
                    <a:p>
                      <a:r>
                        <a:rPr lang="en-US" dirty="0"/>
                        <a:t>Religion</a:t>
                      </a:r>
                    </a:p>
                  </a:txBody>
                  <a:tcPr/>
                </a:tc>
                <a:tc>
                  <a:txBody>
                    <a:bodyPr/>
                    <a:lstStyle/>
                    <a:p>
                      <a:r>
                        <a:rPr lang="en-US" dirty="0"/>
                        <a:t>Literacy</a:t>
                      </a:r>
                    </a:p>
                  </a:txBody>
                  <a:tcPr/>
                </a:tc>
                <a:extLst>
                  <a:ext uri="{0D108BD9-81ED-4DB2-BD59-A6C34878D82A}">
                    <a16:rowId xmlns:a16="http://schemas.microsoft.com/office/drawing/2014/main" val="3220810016"/>
                  </a:ext>
                </a:extLst>
              </a:tr>
              <a:tr h="370840">
                <a:tc>
                  <a:txBody>
                    <a:bodyPr/>
                    <a:lstStyle/>
                    <a:p>
                      <a:r>
                        <a:rPr lang="en-US" dirty="0"/>
                        <a:t>Nigeria</a:t>
                      </a:r>
                    </a:p>
                  </a:txBody>
                  <a:tcPr/>
                </a:tc>
                <a:tc>
                  <a:txBody>
                    <a:bodyPr/>
                    <a:lstStyle/>
                    <a:p>
                      <a:r>
                        <a:rPr lang="en-US" dirty="0"/>
                        <a:t>214,028,302</a:t>
                      </a:r>
                    </a:p>
                  </a:txBody>
                  <a:tcPr/>
                </a:tc>
                <a:tc>
                  <a:txBody>
                    <a:bodyPr/>
                    <a:lstStyle/>
                    <a:p>
                      <a:r>
                        <a:rPr lang="en-US" dirty="0"/>
                        <a:t>70%</a:t>
                      </a:r>
                    </a:p>
                  </a:txBody>
                  <a:tcPr/>
                </a:tc>
                <a:tc>
                  <a:txBody>
                    <a:bodyPr/>
                    <a:lstStyle/>
                    <a:p>
                      <a:r>
                        <a:rPr lang="en-US" dirty="0"/>
                        <a:t>Muslim 54%</a:t>
                      </a:r>
                    </a:p>
                    <a:p>
                      <a:r>
                        <a:rPr lang="en-US" dirty="0"/>
                        <a:t>Roman Catholic 11%</a:t>
                      </a:r>
                    </a:p>
                    <a:p>
                      <a:r>
                        <a:rPr lang="en-US" dirty="0"/>
                        <a:t>Other Christian 35%</a:t>
                      </a:r>
                    </a:p>
                  </a:txBody>
                  <a:tcPr/>
                </a:tc>
                <a:tc>
                  <a:txBody>
                    <a:bodyPr/>
                    <a:lstStyle/>
                    <a:p>
                      <a:r>
                        <a:rPr lang="en-US" dirty="0"/>
                        <a:t>62%</a:t>
                      </a:r>
                    </a:p>
                  </a:txBody>
                  <a:tcPr/>
                </a:tc>
                <a:extLst>
                  <a:ext uri="{0D108BD9-81ED-4DB2-BD59-A6C34878D82A}">
                    <a16:rowId xmlns:a16="http://schemas.microsoft.com/office/drawing/2014/main" val="2603380183"/>
                  </a:ext>
                </a:extLst>
              </a:tr>
            </a:tbl>
          </a:graphicData>
        </a:graphic>
      </p:graphicFrame>
      <p:sp>
        <p:nvSpPr>
          <p:cNvPr id="4" name="Slide Number Placeholder 3">
            <a:extLst>
              <a:ext uri="{FF2B5EF4-FFF2-40B4-BE49-F238E27FC236}">
                <a16:creationId xmlns:a16="http://schemas.microsoft.com/office/drawing/2014/main" id="{25035720-AE8E-455D-821E-84BCAE99C86D}"/>
              </a:ext>
            </a:extLst>
          </p:cNvPr>
          <p:cNvSpPr>
            <a:spLocks noGrp="1"/>
          </p:cNvSpPr>
          <p:nvPr>
            <p:ph type="sldNum" sz="quarter" idx="12"/>
          </p:nvPr>
        </p:nvSpPr>
        <p:spPr/>
        <p:txBody>
          <a:bodyPr/>
          <a:lstStyle/>
          <a:p>
            <a:fld id="{F2FD251E-7DF1-4C62-8D87-7777D7BC030E}" type="slidenum">
              <a:rPr lang="en-US" smtClean="0"/>
              <a:t>5</a:t>
            </a:fld>
            <a:endParaRPr lang="en-US" dirty="0"/>
          </a:p>
        </p:txBody>
      </p:sp>
      <p:sp>
        <p:nvSpPr>
          <p:cNvPr id="6" name="TextBox 5">
            <a:extLst>
              <a:ext uri="{FF2B5EF4-FFF2-40B4-BE49-F238E27FC236}">
                <a16:creationId xmlns:a16="http://schemas.microsoft.com/office/drawing/2014/main" id="{090CF330-B34B-411C-9B5B-EC4D07976F66}"/>
              </a:ext>
            </a:extLst>
          </p:cNvPr>
          <p:cNvSpPr txBox="1"/>
          <p:nvPr/>
        </p:nvSpPr>
        <p:spPr>
          <a:xfrm>
            <a:off x="3509320" y="5362833"/>
            <a:ext cx="5918886" cy="461665"/>
          </a:xfrm>
          <a:prstGeom prst="rect">
            <a:avLst/>
          </a:prstGeom>
          <a:noFill/>
        </p:spPr>
        <p:txBody>
          <a:bodyPr wrap="square" rtlCol="0">
            <a:spAutoFit/>
          </a:bodyPr>
          <a:lstStyle/>
          <a:p>
            <a:r>
              <a:rPr lang="en-US" sz="2400" dirty="0"/>
              <a:t>Source: CIA WORLD FACTBOOK</a:t>
            </a:r>
          </a:p>
        </p:txBody>
      </p:sp>
    </p:spTree>
    <p:extLst>
      <p:ext uri="{BB962C8B-B14F-4D97-AF65-F5344CB8AC3E}">
        <p14:creationId xmlns:p14="http://schemas.microsoft.com/office/powerpoint/2010/main" val="255706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Describe why demonstrators are so unhappy . What can the Nigerian government do to address their concerns?</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The U.S. and the international community should intervene to help promote stability within Nigeria.</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protesters in Nigeria use violence to achieve their goals?</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would be the implications if the unrest spread to neighboring countries?</a:t>
            </a:r>
          </a:p>
        </p:txBody>
      </p:sp>
      <p:sp>
        <p:nvSpPr>
          <p:cNvPr id="4" name="Slide Number Placeholder 3"/>
          <p:cNvSpPr>
            <a:spLocks noGrp="1"/>
          </p:cNvSpPr>
          <p:nvPr>
            <p:ph type="sldNum" sz="quarter" idx="12"/>
          </p:nvPr>
        </p:nvSpPr>
        <p:spPr/>
        <p:txBody>
          <a:bodyPr/>
          <a:lstStyle/>
          <a:p>
            <a:fld id="{F2FD251E-7DF1-4C62-8D87-7777D7BC030E}" type="slidenum">
              <a:rPr lang="en-US" smtClean="0"/>
              <a:t>6</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18403</TotalTime>
  <Words>743</Words>
  <Application>Microsoft Office PowerPoint</Application>
  <PresentationFormat>Widescreen</PresentationFormat>
  <Paragraphs>91</Paragraphs>
  <Slides>6</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Retrospect</vt:lpstr>
      <vt:lpstr>CQ Press  Lecture Spark</vt:lpstr>
      <vt:lpstr>Nigeria Continues to Face Unrest</vt:lpstr>
      <vt:lpstr>Nigeria Continues to Face Unrest</vt:lpstr>
      <vt:lpstr>Background and Key Concepts</vt:lpstr>
      <vt:lpstr>CHARACTERISTICS OF NIGERIA</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Brittany Dahl</cp:lastModifiedBy>
  <cp:revision>408</cp:revision>
  <cp:lastPrinted>2018-02-19T15:16:09Z</cp:lastPrinted>
  <dcterms:created xsi:type="dcterms:W3CDTF">2017-10-25T15:00:07Z</dcterms:created>
  <dcterms:modified xsi:type="dcterms:W3CDTF">2020-10-27T22:18:21Z</dcterms:modified>
</cp:coreProperties>
</file>