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256" r:id="rId2"/>
    <p:sldId id="257" r:id="rId3"/>
    <p:sldId id="263" r:id="rId4"/>
    <p:sldId id="262" r:id="rId5"/>
    <p:sldId id="264"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3"/>
            <p14:sldId id="262"/>
            <p14:sldId id="264"/>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61" autoAdjust="0"/>
    <p:restoredTop sz="82458" autoAdjust="0"/>
  </p:normalViewPr>
  <p:slideViewPr>
    <p:cSldViewPr snapToGrid="0">
      <p:cViewPr varScale="1">
        <p:scale>
          <a:sx n="94" d="100"/>
          <a:sy n="94" d="100"/>
        </p:scale>
        <p:origin x="882" y="84"/>
      </p:cViewPr>
      <p:guideLst/>
    </p:cSldViewPr>
  </p:slideViewPr>
  <p:outlineViewPr>
    <p:cViewPr>
      <p:scale>
        <a:sx n="33" d="100"/>
        <a:sy n="33" d="100"/>
      </p:scale>
      <p:origin x="0" y="0"/>
    </p:cViewPr>
  </p:outlineViewPr>
  <p:notesTextViewPr>
    <p:cViewPr>
      <p:scale>
        <a:sx n="105" d="100"/>
        <a:sy n="105" d="100"/>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10/13/2020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Tags/Categories: Foreign Policy, International Conflict, International Trade, International Development</a:t>
            </a:r>
          </a:p>
          <a:p>
            <a:endParaRPr lang="en-US" dirty="0"/>
          </a:p>
          <a:p>
            <a:r>
              <a:rPr lang="en-US" dirty="0"/>
              <a:t>https://www.youtube.com/watch?v=5dafVqOdHDo&amp;feature=emb_logo</a:t>
            </a:r>
          </a:p>
          <a:p>
            <a:endParaRPr lang="en-US" dirty="0"/>
          </a:p>
          <a:p>
            <a:r>
              <a:rPr lang="en-US" dirty="0"/>
              <a:t>https://www.youtube.com/watch?v=42PqrMGabPI&amp;feature=emb_logo</a:t>
            </a:r>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North Korea’s Military Parade: </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North Korea: What we know about the 'massive' new missile on parade</a:t>
            </a:r>
          </a:p>
          <a:p>
            <a:r>
              <a:rPr lang="en-US" sz="1200" kern="1200" baseline="0" dirty="0">
                <a:solidFill>
                  <a:schemeClr val="tx1"/>
                </a:solidFill>
                <a:effectLst/>
                <a:latin typeface="+mn-lt"/>
                <a:ea typeface="+mn-ea"/>
                <a:cs typeface="+mn-cs"/>
              </a:rPr>
              <a:t>BBC NEWS</a:t>
            </a:r>
          </a:p>
          <a:p>
            <a:r>
              <a:rPr lang="en-US" sz="1200" kern="1200" baseline="0" dirty="0">
                <a:solidFill>
                  <a:schemeClr val="tx1"/>
                </a:solidFill>
                <a:effectLst/>
                <a:latin typeface="+mn-lt"/>
                <a:ea typeface="+mn-ea"/>
                <a:cs typeface="+mn-cs"/>
              </a:rPr>
              <a:t>October 11, 2020</a:t>
            </a:r>
          </a:p>
          <a:p>
            <a:r>
              <a:rPr lang="en-US" sz="1200" kern="1200" baseline="0" dirty="0">
                <a:solidFill>
                  <a:schemeClr val="tx1"/>
                </a:solidFill>
                <a:effectLst/>
                <a:latin typeface="+mn-lt"/>
                <a:ea typeface="+mn-ea"/>
                <a:cs typeface="+mn-cs"/>
              </a:rPr>
              <a:t>https://www.bbc.com/news/world-asia-54500550</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North Korea plans biggest ever military parade for party anniversary – report</a:t>
            </a:r>
          </a:p>
          <a:p>
            <a:r>
              <a:rPr lang="en-US" sz="1200" kern="1200" baseline="0" dirty="0">
                <a:solidFill>
                  <a:schemeClr val="tx1"/>
                </a:solidFill>
                <a:effectLst/>
                <a:latin typeface="+mn-lt"/>
                <a:ea typeface="+mn-ea"/>
                <a:cs typeface="+mn-cs"/>
              </a:rPr>
              <a:t>THE GUARDIAN</a:t>
            </a:r>
          </a:p>
          <a:p>
            <a:r>
              <a:rPr lang="en-US" sz="1200" kern="1200" baseline="0" dirty="0">
                <a:solidFill>
                  <a:schemeClr val="tx1"/>
                </a:solidFill>
                <a:effectLst/>
                <a:latin typeface="+mn-lt"/>
                <a:ea typeface="+mn-ea"/>
                <a:cs typeface="+mn-cs"/>
              </a:rPr>
              <a:t>October 9, 2020</a:t>
            </a:r>
          </a:p>
          <a:p>
            <a:r>
              <a:rPr lang="en-US" sz="1200" kern="1200" baseline="0" dirty="0">
                <a:solidFill>
                  <a:schemeClr val="tx1"/>
                </a:solidFill>
                <a:effectLst/>
                <a:latin typeface="+mn-lt"/>
                <a:ea typeface="+mn-ea"/>
                <a:cs typeface="+mn-cs"/>
              </a:rPr>
              <a:t>https://www.theguardian.com/world/2020/oct/09/north-korea-plans-biggest-ever-military-parade-for-party-anniversary-report</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Kim Jong Un Puts New Missiles On Display At Military Parade In North Korea</a:t>
            </a:r>
          </a:p>
          <a:p>
            <a:r>
              <a:rPr lang="en-US" sz="1200" kern="1200" baseline="0" dirty="0">
                <a:solidFill>
                  <a:schemeClr val="tx1"/>
                </a:solidFill>
                <a:effectLst/>
                <a:latin typeface="+mn-lt"/>
                <a:ea typeface="+mn-ea"/>
                <a:cs typeface="+mn-cs"/>
              </a:rPr>
              <a:t>NPR</a:t>
            </a:r>
          </a:p>
          <a:p>
            <a:r>
              <a:rPr lang="en-US" sz="1200" kern="1200" baseline="0" dirty="0">
                <a:solidFill>
                  <a:schemeClr val="tx1"/>
                </a:solidFill>
                <a:effectLst/>
                <a:latin typeface="+mn-lt"/>
                <a:ea typeface="+mn-ea"/>
                <a:cs typeface="+mn-cs"/>
              </a:rPr>
              <a:t>October 10, 2020</a:t>
            </a:r>
          </a:p>
          <a:p>
            <a:r>
              <a:rPr lang="en-US" sz="1200" kern="1200" baseline="0" dirty="0">
                <a:solidFill>
                  <a:schemeClr val="tx1"/>
                </a:solidFill>
                <a:effectLst/>
                <a:latin typeface="+mn-lt"/>
                <a:ea typeface="+mn-ea"/>
                <a:cs typeface="+mn-cs"/>
              </a:rPr>
              <a:t>https://www.npr.org/2020/10/10/922618623/kim-jong-un-puts-new-missiles-on-display-at-military-parade-in-north-korea</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North Korea unveils massive new ballistic missile in military parade</a:t>
            </a:r>
          </a:p>
          <a:p>
            <a:r>
              <a:rPr lang="en-US" sz="1200" kern="1200" baseline="0" dirty="0">
                <a:solidFill>
                  <a:schemeClr val="tx1"/>
                </a:solidFill>
                <a:effectLst/>
                <a:latin typeface="+mn-lt"/>
                <a:ea typeface="+mn-ea"/>
                <a:cs typeface="+mn-cs"/>
              </a:rPr>
              <a:t>CNN</a:t>
            </a:r>
          </a:p>
          <a:p>
            <a:r>
              <a:rPr lang="en-US" sz="1200" kern="1200" baseline="0" dirty="0">
                <a:solidFill>
                  <a:schemeClr val="tx1"/>
                </a:solidFill>
                <a:effectLst/>
                <a:latin typeface="+mn-lt"/>
                <a:ea typeface="+mn-ea"/>
                <a:cs typeface="+mn-cs"/>
              </a:rPr>
              <a:t>October 10, 2020</a:t>
            </a:r>
          </a:p>
          <a:p>
            <a:r>
              <a:rPr lang="en-US" sz="1200" kern="1200" baseline="0" dirty="0">
                <a:solidFill>
                  <a:schemeClr val="tx1"/>
                </a:solidFill>
                <a:effectLst/>
                <a:latin typeface="+mn-lt"/>
                <a:ea typeface="+mn-ea"/>
                <a:cs typeface="+mn-cs"/>
              </a:rPr>
              <a:t>https://www.cnn.com/2020/10/10/asia/north-korea-military-parade-new-missiles-intl-hnk/index.html</a:t>
            </a:r>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North Korea’s Military Parade: </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North Korea unveils 'monster' new intercontinental ballistic missile at parade</a:t>
            </a:r>
          </a:p>
          <a:p>
            <a:r>
              <a:rPr lang="en-US" sz="1200" kern="1200" baseline="0" dirty="0">
                <a:solidFill>
                  <a:schemeClr val="tx1"/>
                </a:solidFill>
                <a:effectLst/>
                <a:latin typeface="+mn-lt"/>
                <a:ea typeface="+mn-ea"/>
                <a:cs typeface="+mn-cs"/>
              </a:rPr>
              <a:t>REUTERS</a:t>
            </a:r>
          </a:p>
          <a:p>
            <a:r>
              <a:rPr lang="en-US" sz="1200" kern="1200" baseline="0" dirty="0">
                <a:solidFill>
                  <a:schemeClr val="tx1"/>
                </a:solidFill>
                <a:effectLst/>
                <a:latin typeface="+mn-lt"/>
                <a:ea typeface="+mn-ea"/>
                <a:cs typeface="+mn-cs"/>
              </a:rPr>
              <a:t>October 9, 2020</a:t>
            </a:r>
          </a:p>
          <a:p>
            <a:r>
              <a:rPr lang="en-US" sz="1200" kern="1200" baseline="0" dirty="0">
                <a:solidFill>
                  <a:schemeClr val="tx1"/>
                </a:solidFill>
                <a:effectLst/>
                <a:latin typeface="+mn-lt"/>
                <a:ea typeface="+mn-ea"/>
                <a:cs typeface="+mn-cs"/>
              </a:rPr>
              <a:t>https://www.reuters.com/article/us-northkorea-missiles/north-korea-unveils-monster-new-intercontinental-ballistic-missile-at-parade-idUSKBN26V01K</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Emergency meeting held in South Korea after North Korea parades new missiles</a:t>
            </a:r>
          </a:p>
          <a:p>
            <a:r>
              <a:rPr lang="en-US" sz="1200" kern="1200" baseline="0" dirty="0">
                <a:solidFill>
                  <a:schemeClr val="tx1"/>
                </a:solidFill>
                <a:effectLst/>
                <a:latin typeface="+mn-lt"/>
                <a:ea typeface="+mn-ea"/>
                <a:cs typeface="+mn-cs"/>
              </a:rPr>
              <a:t>NBC NEWS</a:t>
            </a:r>
          </a:p>
          <a:p>
            <a:r>
              <a:rPr lang="en-US" sz="1200" kern="1200" baseline="0" dirty="0">
                <a:solidFill>
                  <a:schemeClr val="tx1"/>
                </a:solidFill>
                <a:effectLst/>
                <a:latin typeface="+mn-lt"/>
                <a:ea typeface="+mn-ea"/>
                <a:cs typeface="+mn-cs"/>
              </a:rPr>
              <a:t>October 11, 2020</a:t>
            </a:r>
          </a:p>
          <a:p>
            <a:r>
              <a:rPr lang="en-US" sz="1200" kern="1200" baseline="0" dirty="0">
                <a:solidFill>
                  <a:schemeClr val="tx1"/>
                </a:solidFill>
                <a:effectLst/>
                <a:latin typeface="+mn-lt"/>
                <a:ea typeface="+mn-ea"/>
                <a:cs typeface="+mn-cs"/>
              </a:rPr>
              <a:t>https://www.nbcnews.com/news/world/emergency-meeting-held-south-korea-after-north-korea-parades-new-n1242841</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South Korea concerned over North’s display of new weaponry</a:t>
            </a:r>
          </a:p>
          <a:p>
            <a:r>
              <a:rPr lang="en-US" sz="1200" kern="1200" baseline="0" dirty="0">
                <a:solidFill>
                  <a:schemeClr val="tx1"/>
                </a:solidFill>
                <a:effectLst/>
                <a:latin typeface="+mn-lt"/>
                <a:ea typeface="+mn-ea"/>
                <a:cs typeface="+mn-cs"/>
              </a:rPr>
              <a:t>AL JAZEERA</a:t>
            </a:r>
          </a:p>
          <a:p>
            <a:r>
              <a:rPr lang="en-US" sz="1200" kern="1200" baseline="0" dirty="0">
                <a:solidFill>
                  <a:schemeClr val="tx1"/>
                </a:solidFill>
                <a:effectLst/>
                <a:latin typeface="+mn-lt"/>
                <a:ea typeface="+mn-ea"/>
                <a:cs typeface="+mn-cs"/>
              </a:rPr>
              <a:t>October 11, 2020</a:t>
            </a:r>
          </a:p>
          <a:p>
            <a:r>
              <a:rPr lang="en-US" sz="1200" kern="1200" baseline="0" dirty="0">
                <a:solidFill>
                  <a:schemeClr val="tx1"/>
                </a:solidFill>
                <a:effectLst/>
                <a:latin typeface="+mn-lt"/>
                <a:ea typeface="+mn-ea"/>
                <a:cs typeface="+mn-cs"/>
              </a:rPr>
              <a:t>https://www.aljazeera.com/news/2020/10/11/south-korea-shows-concerns-over-norths-display-of-new-weaponry</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r>
              <a:rPr lang="en-US" b="1" dirty="0"/>
              <a:t>Iran, North Korea had an abysmal 2020 - analysis</a:t>
            </a:r>
          </a:p>
          <a:p>
            <a:r>
              <a:rPr lang="en-US" sz="1200" kern="1200" baseline="0" dirty="0">
                <a:solidFill>
                  <a:schemeClr val="tx1"/>
                </a:solidFill>
                <a:effectLst/>
                <a:latin typeface="+mn-lt"/>
                <a:ea typeface="+mn-ea"/>
                <a:cs typeface="+mn-cs"/>
              </a:rPr>
              <a:t>THE JERUSALEM POST</a:t>
            </a:r>
          </a:p>
          <a:p>
            <a:r>
              <a:rPr lang="en-US" sz="1200" kern="1200" baseline="0" dirty="0">
                <a:solidFill>
                  <a:schemeClr val="tx1"/>
                </a:solidFill>
                <a:effectLst/>
                <a:latin typeface="+mn-lt"/>
                <a:ea typeface="+mn-ea"/>
                <a:cs typeface="+mn-cs"/>
              </a:rPr>
              <a:t>October 12, 2020</a:t>
            </a:r>
          </a:p>
          <a:p>
            <a:r>
              <a:rPr lang="en-US" sz="1200" kern="1200" baseline="0" dirty="0">
                <a:solidFill>
                  <a:schemeClr val="tx1"/>
                </a:solidFill>
                <a:effectLst/>
                <a:latin typeface="+mn-lt"/>
                <a:ea typeface="+mn-ea"/>
                <a:cs typeface="+mn-cs"/>
              </a:rPr>
              <a:t>https://www.jpost.com/middle-east/iran-news/iran-north-korea-had-an-abysmal-2020-analysis-645396</a:t>
            </a:r>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733308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i="0" baseline="0"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pPr marL="0" inden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6</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5dafVqOdHDo?feature=oembed"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42PqrMGabPI?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CQ Press </a:t>
            </a:r>
            <a:br>
              <a:rPr lang="en-US" dirty="0"/>
            </a:br>
            <a:r>
              <a:rPr lang="en-US" dirty="0"/>
              <a:t>Lecture Spark</a:t>
            </a:r>
          </a:p>
        </p:txBody>
      </p:sp>
      <p:sp>
        <p:nvSpPr>
          <p:cNvPr id="3" name="Subtitle 2"/>
          <p:cNvSpPr>
            <a:spLocks noGrp="1"/>
          </p:cNvSpPr>
          <p:nvPr>
            <p:ph type="subTitle" idx="1"/>
          </p:nvPr>
        </p:nvSpPr>
        <p:spPr/>
        <p:txBody>
          <a:bodyPr/>
          <a:lstStyle/>
          <a:p>
            <a:r>
              <a:rPr lang="en-US" sz="2000" dirty="0">
                <a:latin typeface="+mn-lt"/>
              </a:rPr>
              <a:t>October 12, 2020</a:t>
            </a:r>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your  International Relations classroom</a:t>
            </a:r>
            <a:endParaRPr lang="en-US" sz="3600" dirty="0"/>
          </a:p>
        </p:txBody>
      </p:sp>
    </p:spTree>
    <p:extLst>
      <p:ext uri="{BB962C8B-B14F-4D97-AF65-F5344CB8AC3E}">
        <p14:creationId xmlns:p14="http://schemas.microsoft.com/office/powerpoint/2010/main" val="34250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3" y="670561"/>
            <a:ext cx="11961341" cy="1542818"/>
          </a:xfrm>
        </p:spPr>
        <p:txBody>
          <a:bodyPr>
            <a:normAutofit/>
          </a:bodyPr>
          <a:lstStyle/>
          <a:p>
            <a:r>
              <a:rPr lang="en-US" sz="5400" b="0" dirty="0"/>
              <a:t>North Korea holds Massive Military Parade</a:t>
            </a: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79229496"/>
              </p:ext>
            </p:extLst>
          </p:nvPr>
        </p:nvGraphicFramePr>
        <p:xfrm>
          <a:off x="1066800" y="2565399"/>
          <a:ext cx="10058400" cy="3931920"/>
        </p:xfrm>
        <a:graphic>
          <a:graphicData uri="http://schemas.openxmlformats.org/drawingml/2006/table">
            <a:tbl>
              <a:tblPr firstRow="1" bandRow="1">
                <a:tableStyleId>{2D5ABB26-0587-4C30-8999-92F81FD0307C}</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08083">
                <a:tc>
                  <a:txBody>
                    <a:bodyPr/>
                    <a:lstStyle/>
                    <a:p>
                      <a:r>
                        <a:rPr lang="en-US" sz="1800" b="0" i="0" kern="1200" baseline="0" dirty="0">
                          <a:solidFill>
                            <a:schemeClr val="tx1"/>
                          </a:solidFill>
                          <a:effectLst/>
                          <a:latin typeface="+mn-lt"/>
                          <a:ea typeface="+mn-ea"/>
                          <a:cs typeface="+mn-cs"/>
                        </a:rPr>
                        <a:t>North Korea held perhaps the largest military parade ever in the hermit country’s history to commemorate the 75</a:t>
                      </a:r>
                      <a:r>
                        <a:rPr lang="en-US" sz="1800" b="0" i="0" kern="1200" baseline="30000" dirty="0">
                          <a:solidFill>
                            <a:schemeClr val="tx1"/>
                          </a:solidFill>
                          <a:effectLst/>
                          <a:latin typeface="+mn-lt"/>
                          <a:ea typeface="+mn-ea"/>
                          <a:cs typeface="+mn-cs"/>
                        </a:rPr>
                        <a:t>th</a:t>
                      </a:r>
                      <a:r>
                        <a:rPr lang="en-US" sz="1800" b="0" i="0" kern="1200" baseline="0" dirty="0">
                          <a:solidFill>
                            <a:schemeClr val="tx1"/>
                          </a:solidFill>
                          <a:effectLst/>
                          <a:latin typeface="+mn-lt"/>
                          <a:ea typeface="+mn-ea"/>
                          <a:cs typeface="+mn-cs"/>
                        </a:rPr>
                        <a:t> anniversary of the ruling Workers’ party. The highly choreographed event marked thousands of troops goose stepping through the capital of Pyongyang, accompanied by tanks and other armored vehicles. The event started with an emotional speech delivered by the leader of the totalitarian state, Kim Jong Un, and ended with the unveiling of the country’s largest and newest intercontinental ballistic missile.</a:t>
                      </a:r>
                      <a:endParaRPr lang="en-US" sz="1800" b="1" i="0" kern="1200" baseline="0" dirty="0">
                        <a:solidFill>
                          <a:schemeClr val="tx1"/>
                        </a:solidFill>
                        <a:effectLst/>
                        <a:latin typeface="+mn-lt"/>
                        <a:ea typeface="+mn-ea"/>
                        <a:cs typeface="+mn-cs"/>
                      </a:endParaRPr>
                    </a:p>
                    <a:p>
                      <a:endParaRPr lang="en-US" sz="1800" b="1"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is the significance of North Korea holding such an event?</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North Korea holds rare military parade, Kim Jong Un addresses">
            <a:hlinkClick r:id="" action="ppaction://media"/>
            <a:extLst>
              <a:ext uri="{FF2B5EF4-FFF2-40B4-BE49-F238E27FC236}">
                <a16:creationId xmlns:a16="http://schemas.microsoft.com/office/drawing/2014/main" id="{AAC71B18-B5EC-4833-9387-B5DE8FAEEE8D}"/>
              </a:ext>
            </a:extLst>
          </p:cNvPr>
          <p:cNvPicPr>
            <a:picLocks noRot="1" noChangeAspect="1"/>
          </p:cNvPicPr>
          <p:nvPr>
            <a:videoFile r:link="rId1"/>
          </p:nvPr>
        </p:nvPicPr>
        <p:blipFill>
          <a:blip r:embed="rId4"/>
          <a:stretch>
            <a:fillRect/>
          </a:stretch>
        </p:blipFill>
        <p:spPr>
          <a:xfrm>
            <a:off x="6096000" y="2500759"/>
            <a:ext cx="5715404" cy="3214915"/>
          </a:xfrm>
          <a:prstGeom prst="rect">
            <a:avLst/>
          </a:prstGeom>
        </p:spPr>
      </p:pic>
    </p:spTree>
    <p:extLst>
      <p:ext uri="{BB962C8B-B14F-4D97-AF65-F5344CB8AC3E}">
        <p14:creationId xmlns:p14="http://schemas.microsoft.com/office/powerpoint/2010/main" val="33416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670561"/>
            <a:ext cx="11986054" cy="1542818"/>
          </a:xfrm>
        </p:spPr>
        <p:txBody>
          <a:bodyPr>
            <a:normAutofit/>
          </a:bodyPr>
          <a:lstStyle/>
          <a:p>
            <a:r>
              <a:rPr lang="en-US" sz="5400" b="0" dirty="0"/>
              <a:t>North Korea holds Massive Military Parade</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35042956"/>
              </p:ext>
            </p:extLst>
          </p:nvPr>
        </p:nvGraphicFramePr>
        <p:xfrm>
          <a:off x="1066800" y="2565399"/>
          <a:ext cx="10058400" cy="3908083"/>
        </p:xfrm>
        <a:graphic>
          <a:graphicData uri="http://schemas.openxmlformats.org/drawingml/2006/table">
            <a:tbl>
              <a:tblPr firstRow="1" bandRow="1">
                <a:tableStyleId>{2D5ABB26-0587-4C30-8999-92F81FD0307C}</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08083">
                <a:tc>
                  <a:txBody>
                    <a:bodyPr/>
                    <a:lstStyle/>
                    <a:p>
                      <a:r>
                        <a:rPr lang="en-US" sz="1800" b="0" i="0" kern="1200" baseline="0" dirty="0">
                          <a:solidFill>
                            <a:schemeClr val="tx1"/>
                          </a:solidFill>
                          <a:effectLst/>
                          <a:latin typeface="+mn-lt"/>
                          <a:ea typeface="+mn-ea"/>
                          <a:cs typeface="+mn-cs"/>
                        </a:rPr>
                        <a:t>The North Korean military showcased its latest weapon with the display of one of the world’s  biggest ballistic missiles. It is unclear whether the missile has been tested. However, the new weaponry allows for North Korea to place multiple nuclear warheads on a single device. Analysts believe that the new intercontinental ballistic missile has the potential to hit much of the U.S. mainland and further creates angst among governments around the world.</a:t>
                      </a:r>
                    </a:p>
                    <a:p>
                      <a:endParaRPr lang="en-US" sz="1800" b="1"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would be the implications if North Korea used a nuclear weapon on another country?</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North Korea parades huge new missile: How great is the threat? | DW News">
            <a:hlinkClick r:id="" action="ppaction://media"/>
            <a:extLst>
              <a:ext uri="{FF2B5EF4-FFF2-40B4-BE49-F238E27FC236}">
                <a16:creationId xmlns:a16="http://schemas.microsoft.com/office/drawing/2014/main" id="{CD591A21-4861-4FC1-93F6-B88BAD23F36E}"/>
              </a:ext>
            </a:extLst>
          </p:cNvPr>
          <p:cNvPicPr>
            <a:picLocks noRot="1" noChangeAspect="1"/>
          </p:cNvPicPr>
          <p:nvPr>
            <a:videoFile r:link="rId1"/>
          </p:nvPr>
        </p:nvPicPr>
        <p:blipFill>
          <a:blip r:embed="rId4"/>
          <a:stretch>
            <a:fillRect/>
          </a:stretch>
        </p:blipFill>
        <p:spPr>
          <a:xfrm>
            <a:off x="6096000" y="2549069"/>
            <a:ext cx="5807529" cy="3266735"/>
          </a:xfrm>
          <a:prstGeom prst="rect">
            <a:avLst/>
          </a:prstGeom>
        </p:spPr>
      </p:pic>
    </p:spTree>
    <p:extLst>
      <p:ext uri="{BB962C8B-B14F-4D97-AF65-F5344CB8AC3E}">
        <p14:creationId xmlns:p14="http://schemas.microsoft.com/office/powerpoint/2010/main" val="195793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Background and Key Concepts</a:t>
            </a: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3" name="TextBox 2"/>
          <p:cNvSpPr txBox="1"/>
          <p:nvPr/>
        </p:nvSpPr>
        <p:spPr>
          <a:xfrm>
            <a:off x="1198179" y="2743200"/>
            <a:ext cx="9948042" cy="3416320"/>
          </a:xfrm>
          <a:prstGeom prst="rect">
            <a:avLst/>
          </a:prstGeom>
          <a:noFill/>
        </p:spPr>
        <p:txBody>
          <a:bodyPr wrap="square" rtlCol="0">
            <a:spAutoFit/>
          </a:bodyPr>
          <a:lstStyle/>
          <a:p>
            <a:pPr marL="285750" indent="-285750">
              <a:buFont typeface="Arial" charset="0"/>
              <a:buChar char="•"/>
            </a:pPr>
            <a:r>
              <a:rPr lang="en-US" dirty="0"/>
              <a:t>North Korea has one of the largest militaries and is one of only a handful of countries in the world to possess operational nuclear weapons. </a:t>
            </a:r>
          </a:p>
          <a:p>
            <a:pPr marL="285750" indent="-285750">
              <a:buFont typeface="Arial" charset="0"/>
              <a:buChar char="•"/>
            </a:pPr>
            <a:r>
              <a:rPr lang="en-US" dirty="0"/>
              <a:t>Tensions are high in the region considering North Korea has threatened its neighbors such as South Korea and Japan, in addition to the United States. The fear is that diplomacy will be more difficult to achieve as a result of North Korea brandishing its new military hardware. </a:t>
            </a:r>
          </a:p>
          <a:p>
            <a:pPr marL="285750" indent="-285750">
              <a:buFont typeface="Arial" charset="0"/>
              <a:buChar char="•"/>
            </a:pPr>
            <a:r>
              <a:rPr lang="en-US" dirty="0"/>
              <a:t>North Korea has enhanced and strengthened its position on the world stage with the development of an upgraded </a:t>
            </a:r>
            <a:r>
              <a:rPr lang="en-US" sz="1800" b="0" i="0" kern="1200" baseline="0" dirty="0">
                <a:solidFill>
                  <a:schemeClr val="tx1"/>
                </a:solidFill>
                <a:effectLst/>
                <a:latin typeface="+mn-lt"/>
                <a:ea typeface="+mn-ea"/>
                <a:cs typeface="+mn-cs"/>
              </a:rPr>
              <a:t>intercontinental ballistic missile that can reach most of the West. It poses a real threat to U.S. missile defense systems with its ability to deliver multiple nuclear warheads at once.</a:t>
            </a:r>
            <a:endParaRPr lang="en-US" dirty="0"/>
          </a:p>
          <a:p>
            <a:pPr marL="285750" indent="-285750">
              <a:buFont typeface="Arial" charset="0"/>
              <a:buChar char="•"/>
            </a:pPr>
            <a:r>
              <a:rPr lang="en-US" dirty="0"/>
              <a:t>There was optimism early in the Trump administration that détente would prevail. However, as nuclear talks have stalled between the United States and North Korea it increasingly looks unlikely that any type of agreement can occur.</a:t>
            </a:r>
          </a:p>
          <a:p>
            <a:pPr marL="285750" indent="-285750">
              <a:buFont typeface="Arial" charset="0"/>
              <a:buChar char="•"/>
            </a:pPr>
            <a:endParaRPr lang="en-US" dirty="0"/>
          </a:p>
        </p:txBody>
      </p:sp>
    </p:spTree>
    <p:extLst>
      <p:ext uri="{BB962C8B-B14F-4D97-AF65-F5344CB8AC3E}">
        <p14:creationId xmlns:p14="http://schemas.microsoft.com/office/powerpoint/2010/main" val="110934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AAB5-478B-41AC-909B-6792F76CAB04}"/>
              </a:ext>
            </a:extLst>
          </p:cNvPr>
          <p:cNvSpPr>
            <a:spLocks noGrp="1"/>
          </p:cNvSpPr>
          <p:nvPr>
            <p:ph type="title"/>
          </p:nvPr>
        </p:nvSpPr>
        <p:spPr/>
        <p:txBody>
          <a:bodyPr/>
          <a:lstStyle/>
          <a:p>
            <a:r>
              <a:rPr lang="en-US" dirty="0"/>
              <a:t>Characteristics of North Korea</a:t>
            </a:r>
          </a:p>
        </p:txBody>
      </p:sp>
      <p:graphicFrame>
        <p:nvGraphicFramePr>
          <p:cNvPr id="7" name="Table 7">
            <a:extLst>
              <a:ext uri="{FF2B5EF4-FFF2-40B4-BE49-F238E27FC236}">
                <a16:creationId xmlns:a16="http://schemas.microsoft.com/office/drawing/2014/main" id="{28156A21-C2C7-4C01-8CD8-6C6A794E0C88}"/>
              </a:ext>
            </a:extLst>
          </p:cNvPr>
          <p:cNvGraphicFramePr>
            <a:graphicFrameLocks noGrp="1"/>
          </p:cNvGraphicFramePr>
          <p:nvPr>
            <p:ph idx="1"/>
            <p:extLst>
              <p:ext uri="{D42A27DB-BD31-4B8C-83A1-F6EECF244321}">
                <p14:modId xmlns:p14="http://schemas.microsoft.com/office/powerpoint/2010/main" val="4281237659"/>
              </p:ext>
            </p:extLst>
          </p:nvPr>
        </p:nvGraphicFramePr>
        <p:xfrm>
          <a:off x="1066800" y="2565400"/>
          <a:ext cx="10058400" cy="741680"/>
        </p:xfrm>
        <a:graphic>
          <a:graphicData uri="http://schemas.openxmlformats.org/drawingml/2006/table">
            <a:tbl>
              <a:tblPr firstRow="1" bandRow="1">
                <a:tableStyleId>{5C22544A-7EE6-4342-B048-85BDC9FD1C3A}</a:tableStyleId>
              </a:tblPr>
              <a:tblGrid>
                <a:gridCol w="1558413">
                  <a:extLst>
                    <a:ext uri="{9D8B030D-6E8A-4147-A177-3AD203B41FA5}">
                      <a16:colId xmlns:a16="http://schemas.microsoft.com/office/drawing/2014/main" val="2230187967"/>
                    </a:ext>
                  </a:extLst>
                </a:gridCol>
                <a:gridCol w="1779639">
                  <a:extLst>
                    <a:ext uri="{9D8B030D-6E8A-4147-A177-3AD203B41FA5}">
                      <a16:colId xmlns:a16="http://schemas.microsoft.com/office/drawing/2014/main" val="4191572244"/>
                    </a:ext>
                  </a:extLst>
                </a:gridCol>
                <a:gridCol w="1514167">
                  <a:extLst>
                    <a:ext uri="{9D8B030D-6E8A-4147-A177-3AD203B41FA5}">
                      <a16:colId xmlns:a16="http://schemas.microsoft.com/office/drawing/2014/main" val="2886318448"/>
                    </a:ext>
                  </a:extLst>
                </a:gridCol>
                <a:gridCol w="2507226">
                  <a:extLst>
                    <a:ext uri="{9D8B030D-6E8A-4147-A177-3AD203B41FA5}">
                      <a16:colId xmlns:a16="http://schemas.microsoft.com/office/drawing/2014/main" val="201594642"/>
                    </a:ext>
                  </a:extLst>
                </a:gridCol>
                <a:gridCol w="2698955">
                  <a:extLst>
                    <a:ext uri="{9D8B030D-6E8A-4147-A177-3AD203B41FA5}">
                      <a16:colId xmlns:a16="http://schemas.microsoft.com/office/drawing/2014/main" val="1392162289"/>
                    </a:ext>
                  </a:extLst>
                </a:gridCol>
              </a:tblGrid>
              <a:tr h="370840">
                <a:tc>
                  <a:txBody>
                    <a:bodyPr/>
                    <a:lstStyle/>
                    <a:p>
                      <a:r>
                        <a:rPr lang="en-US" dirty="0"/>
                        <a:t>Name </a:t>
                      </a:r>
                    </a:p>
                  </a:txBody>
                  <a:tcPr/>
                </a:tc>
                <a:tc>
                  <a:txBody>
                    <a:bodyPr/>
                    <a:lstStyle/>
                    <a:p>
                      <a:r>
                        <a:rPr lang="en-US" dirty="0"/>
                        <a:t>Ally of </a:t>
                      </a:r>
                    </a:p>
                  </a:txBody>
                  <a:tcPr/>
                </a:tc>
                <a:tc>
                  <a:txBody>
                    <a:bodyPr/>
                    <a:lstStyle/>
                    <a:p>
                      <a:r>
                        <a:rPr lang="en-US" dirty="0"/>
                        <a:t>Population</a:t>
                      </a:r>
                    </a:p>
                  </a:txBody>
                  <a:tcPr/>
                </a:tc>
                <a:tc>
                  <a:txBody>
                    <a:bodyPr/>
                    <a:lstStyle/>
                    <a:p>
                      <a:r>
                        <a:rPr lang="en-US" dirty="0"/>
                        <a:t>Military Size</a:t>
                      </a:r>
                    </a:p>
                  </a:txBody>
                  <a:tcPr/>
                </a:tc>
                <a:tc>
                  <a:txBody>
                    <a:bodyPr/>
                    <a:lstStyle/>
                    <a:p>
                      <a:r>
                        <a:rPr lang="en-US" dirty="0"/>
                        <a:t> Has Nuclear Weapons</a:t>
                      </a:r>
                    </a:p>
                  </a:txBody>
                  <a:tcPr/>
                </a:tc>
                <a:extLst>
                  <a:ext uri="{0D108BD9-81ED-4DB2-BD59-A6C34878D82A}">
                    <a16:rowId xmlns:a16="http://schemas.microsoft.com/office/drawing/2014/main" val="3647587209"/>
                  </a:ext>
                </a:extLst>
              </a:tr>
              <a:tr h="370840">
                <a:tc>
                  <a:txBody>
                    <a:bodyPr/>
                    <a:lstStyle/>
                    <a:p>
                      <a:r>
                        <a:rPr lang="en-US" dirty="0"/>
                        <a:t>North Korea</a:t>
                      </a:r>
                    </a:p>
                  </a:txBody>
                  <a:tcPr/>
                </a:tc>
                <a:tc>
                  <a:txBody>
                    <a:bodyPr/>
                    <a:lstStyle/>
                    <a:p>
                      <a:r>
                        <a:rPr lang="en-US" dirty="0"/>
                        <a:t>China &amp; Russia</a:t>
                      </a:r>
                    </a:p>
                  </a:txBody>
                  <a:tcPr/>
                </a:tc>
                <a:tc>
                  <a:txBody>
                    <a:bodyPr/>
                    <a:lstStyle/>
                    <a:p>
                      <a:r>
                        <a:rPr lang="en-US" dirty="0"/>
                        <a:t>25, 643,466</a:t>
                      </a:r>
                    </a:p>
                  </a:txBody>
                  <a:tcPr/>
                </a:tc>
                <a:tc>
                  <a:txBody>
                    <a:bodyPr/>
                    <a:lstStyle/>
                    <a:p>
                      <a:r>
                        <a:rPr lang="en-US" dirty="0"/>
                        <a:t>1.2 million active troops</a:t>
                      </a:r>
                    </a:p>
                  </a:txBody>
                  <a:tcPr/>
                </a:tc>
                <a:tc>
                  <a:txBody>
                    <a:bodyPr/>
                    <a:lstStyle/>
                    <a:p>
                      <a:r>
                        <a:rPr lang="en-US" dirty="0"/>
                        <a:t>Yes</a:t>
                      </a:r>
                    </a:p>
                  </a:txBody>
                  <a:tcPr/>
                </a:tc>
                <a:extLst>
                  <a:ext uri="{0D108BD9-81ED-4DB2-BD59-A6C34878D82A}">
                    <a16:rowId xmlns:a16="http://schemas.microsoft.com/office/drawing/2014/main" val="4168904855"/>
                  </a:ext>
                </a:extLst>
              </a:tr>
            </a:tbl>
          </a:graphicData>
        </a:graphic>
      </p:graphicFrame>
      <p:sp>
        <p:nvSpPr>
          <p:cNvPr id="4" name="Slide Number Placeholder 3">
            <a:extLst>
              <a:ext uri="{FF2B5EF4-FFF2-40B4-BE49-F238E27FC236}">
                <a16:creationId xmlns:a16="http://schemas.microsoft.com/office/drawing/2014/main" id="{BE827E09-16BB-45E2-8ACB-4F4773EECEB8}"/>
              </a:ext>
            </a:extLst>
          </p:cNvPr>
          <p:cNvSpPr>
            <a:spLocks noGrp="1"/>
          </p:cNvSpPr>
          <p:nvPr>
            <p:ph type="sldNum" sz="quarter" idx="12"/>
          </p:nvPr>
        </p:nvSpPr>
        <p:spPr/>
        <p:txBody>
          <a:bodyPr/>
          <a:lstStyle/>
          <a:p>
            <a:fld id="{F2FD251E-7DF1-4C62-8D87-7777D7BC030E}" type="slidenum">
              <a:rPr lang="en-US" smtClean="0"/>
              <a:t>5</a:t>
            </a:fld>
            <a:endParaRPr lang="en-US" dirty="0"/>
          </a:p>
        </p:txBody>
      </p:sp>
      <p:sp>
        <p:nvSpPr>
          <p:cNvPr id="8" name="TextBox 7">
            <a:extLst>
              <a:ext uri="{FF2B5EF4-FFF2-40B4-BE49-F238E27FC236}">
                <a16:creationId xmlns:a16="http://schemas.microsoft.com/office/drawing/2014/main" id="{53D997BA-56F2-46DC-A05E-3961530F95A5}"/>
              </a:ext>
            </a:extLst>
          </p:cNvPr>
          <p:cNvSpPr txBox="1"/>
          <p:nvPr/>
        </p:nvSpPr>
        <p:spPr>
          <a:xfrm>
            <a:off x="4257368" y="4778477"/>
            <a:ext cx="3293806" cy="369332"/>
          </a:xfrm>
          <a:prstGeom prst="rect">
            <a:avLst/>
          </a:prstGeom>
          <a:noFill/>
        </p:spPr>
        <p:txBody>
          <a:bodyPr wrap="square" rtlCol="0">
            <a:spAutoFit/>
          </a:bodyPr>
          <a:lstStyle/>
          <a:p>
            <a:r>
              <a:rPr lang="en-US" dirty="0"/>
              <a:t>Source: CIA WORLD FACTBOOK</a:t>
            </a:r>
          </a:p>
        </p:txBody>
      </p:sp>
    </p:spTree>
    <p:extLst>
      <p:ext uri="{BB962C8B-B14F-4D97-AF65-F5344CB8AC3E}">
        <p14:creationId xmlns:p14="http://schemas.microsoft.com/office/powerpoint/2010/main" val="1116172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Assessment</a:t>
            </a:r>
          </a:p>
        </p:txBody>
      </p:sp>
      <p:sp>
        <p:nvSpPr>
          <p:cNvPr id="3" name="Content Placeholder 2"/>
          <p:cNvSpPr>
            <a:spLocks noGrp="1"/>
          </p:cNvSpPr>
          <p:nvPr>
            <p:ph idx="1"/>
          </p:nvPr>
        </p:nvSpPr>
        <p:spPr/>
        <p:txBody>
          <a:bodyPr>
            <a:normAutofit/>
          </a:bodyPr>
          <a:lstStyle/>
          <a:p>
            <a:r>
              <a:rPr lang="en-US" b="1" dirty="0">
                <a:solidFill>
                  <a:schemeClr val="tx1"/>
                </a:solidFill>
                <a:cs typeface="Arial" panose="020B0604020202020204" pitchFamily="34" charset="0"/>
              </a:rPr>
              <a:t>Writing: </a:t>
            </a:r>
            <a:r>
              <a:rPr lang="en-US" dirty="0">
                <a:solidFill>
                  <a:schemeClr val="tx1"/>
                </a:solidFill>
                <a:cs typeface="Arial" panose="020B0604020202020204" pitchFamily="34" charset="0"/>
              </a:rPr>
              <a:t>What is the best way to achieve stability on the Korean peninsula? How should the international community go about getting North Korea to end its nuclear weapons program?</a:t>
            </a:r>
          </a:p>
          <a:p>
            <a:r>
              <a:rPr lang="en-US" b="1" dirty="0">
                <a:solidFill>
                  <a:schemeClr val="tx1"/>
                </a:solidFill>
                <a:cs typeface="Arial" panose="020B0604020202020204" pitchFamily="34" charset="0"/>
              </a:rPr>
              <a:t>Debate:</a:t>
            </a:r>
            <a:r>
              <a:rPr lang="en-US" dirty="0">
                <a:solidFill>
                  <a:schemeClr val="tx1"/>
                </a:solidFill>
                <a:cs typeface="Arial" panose="020B0604020202020204" pitchFamily="34" charset="0"/>
              </a:rPr>
              <a:t> Is it right for the U.S. and other nuclear countries to pressure North Korea to denuclearize?</a:t>
            </a:r>
          </a:p>
          <a:p>
            <a:r>
              <a:rPr lang="en-US" b="1" dirty="0">
                <a:solidFill>
                  <a:schemeClr val="tx1"/>
                </a:solidFill>
                <a:cs typeface="Arial" panose="020B0604020202020204" pitchFamily="34" charset="0"/>
              </a:rPr>
              <a:t>Poll:</a:t>
            </a:r>
            <a:r>
              <a:rPr lang="en-US" dirty="0">
                <a:solidFill>
                  <a:schemeClr val="tx1"/>
                </a:solidFill>
                <a:cs typeface="Arial" panose="020B0604020202020204" pitchFamily="34" charset="0"/>
              </a:rPr>
              <a:t> Should the U.S. and its allies use force to create regime change in North Korea?</a:t>
            </a:r>
          </a:p>
          <a:p>
            <a:r>
              <a:rPr lang="en-US" b="1" dirty="0">
                <a:solidFill>
                  <a:schemeClr val="tx1"/>
                </a:solidFill>
                <a:cs typeface="Arial" panose="020B0604020202020204" pitchFamily="34" charset="0"/>
              </a:rPr>
              <a:t>Short Answer:</a:t>
            </a:r>
            <a:r>
              <a:rPr lang="en-US" dirty="0">
                <a:solidFill>
                  <a:schemeClr val="tx1"/>
                </a:solidFill>
                <a:cs typeface="Arial" panose="020B0604020202020204" pitchFamily="34" charset="0"/>
              </a:rPr>
              <a:t> What would be the consequences if North Korea and the United States get into a military conflict?</a:t>
            </a:r>
          </a:p>
        </p:txBody>
      </p:sp>
      <p:sp>
        <p:nvSpPr>
          <p:cNvPr id="4" name="Slide Number Placeholder 3"/>
          <p:cNvSpPr>
            <a:spLocks noGrp="1"/>
          </p:cNvSpPr>
          <p:nvPr>
            <p:ph type="sldNum" sz="quarter" idx="12"/>
          </p:nvPr>
        </p:nvSpPr>
        <p:spPr/>
        <p:txBody>
          <a:bodyPr/>
          <a:lstStyle/>
          <a:p>
            <a:fld id="{F2FD251E-7DF1-4C62-8D87-7777D7BC030E}" type="slidenum">
              <a:rPr lang="en-US" smtClean="0"/>
              <a:t>6</a:t>
            </a:fld>
            <a:endParaRPr lang="en-US" dirty="0"/>
          </a:p>
        </p:txBody>
      </p:sp>
    </p:spTree>
    <p:extLst>
      <p:ext uri="{BB962C8B-B14F-4D97-AF65-F5344CB8AC3E}">
        <p14:creationId xmlns:p14="http://schemas.microsoft.com/office/powerpoint/2010/main" val="4096844131"/>
      </p:ext>
    </p:extLst>
  </p:cSld>
  <p:clrMapOvr>
    <a:masterClrMapping/>
  </p:clrMapOvr>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18394</TotalTime>
  <Words>823</Words>
  <Application>Microsoft Office PowerPoint</Application>
  <PresentationFormat>Widescreen</PresentationFormat>
  <Paragraphs>90</Paragraphs>
  <Slides>6</Slides>
  <Notes>5</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Retrospect</vt:lpstr>
      <vt:lpstr>CQ Press  Lecture Spark</vt:lpstr>
      <vt:lpstr>North Korea holds Massive Military Parade</vt:lpstr>
      <vt:lpstr>North Korea holds Massive Military Parade</vt:lpstr>
      <vt:lpstr>Background and Key Concepts</vt:lpstr>
      <vt:lpstr>Characteristics of North Korea</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Brittany Dahl</cp:lastModifiedBy>
  <cp:revision>419</cp:revision>
  <cp:lastPrinted>2018-02-19T15:16:09Z</cp:lastPrinted>
  <dcterms:created xsi:type="dcterms:W3CDTF">2017-10-25T15:00:07Z</dcterms:created>
  <dcterms:modified xsi:type="dcterms:W3CDTF">2020-10-13T22:04:08Z</dcterms:modified>
</cp:coreProperties>
</file>