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7"/>
  </p:notesMasterIdLst>
  <p:sldIdLst>
    <p:sldId id="256" r:id="rId2"/>
    <p:sldId id="257" r:id="rId3"/>
    <p:sldId id="263" r:id="rId4"/>
    <p:sldId id="262" r:id="rId5"/>
    <p:sldId id="261"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6DD15776-09C7-45C0-A185-DCBD79BC308C}">
          <p14:sldIdLst>
            <p14:sldId id="256"/>
            <p14:sldId id="257"/>
            <p14:sldId id="263"/>
            <p14:sldId id="262"/>
            <p14:sldId id="261"/>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087" autoAdjust="0"/>
    <p:restoredTop sz="82468" autoAdjust="0"/>
  </p:normalViewPr>
  <p:slideViewPr>
    <p:cSldViewPr snapToGrid="0">
      <p:cViewPr varScale="1">
        <p:scale>
          <a:sx n="94" d="100"/>
          <a:sy n="94" d="100"/>
        </p:scale>
        <p:origin x="708" y="84"/>
      </p:cViewPr>
      <p:guideLst/>
    </p:cSldViewPr>
  </p:slideViewPr>
  <p:outlineViewPr>
    <p:cViewPr>
      <p:scale>
        <a:sx n="33" d="100"/>
        <a:sy n="33" d="100"/>
      </p:scale>
      <p:origin x="0" y="0"/>
    </p:cViewPr>
  </p:outlineViewPr>
  <p:notesTextViewPr>
    <p:cViewPr>
      <p:scale>
        <a:sx n="105" d="100"/>
        <a:sy n="105" d="100"/>
      </p:scale>
      <p:origin x="0" y="0"/>
    </p:cViewPr>
  </p:notesTextViewPr>
  <p:sorterViewPr>
    <p:cViewPr>
      <p:scale>
        <a:sx n="66" d="100"/>
        <a:sy n="66" d="100"/>
      </p:scale>
      <p:origin x="0" y="0"/>
    </p:cViewPr>
  </p:sorterViewPr>
  <p:notesViewPr>
    <p:cSldViewPr snapToGrid="0">
      <p:cViewPr>
        <p:scale>
          <a:sx n="97" d="100"/>
          <a:sy n="97" d="100"/>
        </p:scale>
        <p:origin x="2256" y="-53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EA2A24-EAFC-4085-836A-56A292881409}" type="datetimeFigureOut">
              <a:rPr lang="en-US" smtClean="0"/>
              <a:t>3/3/2020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CFB4D4-8259-430E-904B-CA15EE803691}" type="slidenum">
              <a:rPr lang="en-US" smtClean="0"/>
              <a:t>‹#›</a:t>
            </a:fld>
            <a:endParaRPr lang="en-US" dirty="0"/>
          </a:p>
        </p:txBody>
      </p:sp>
    </p:spTree>
    <p:extLst>
      <p:ext uri="{BB962C8B-B14F-4D97-AF65-F5344CB8AC3E}">
        <p14:creationId xmlns:p14="http://schemas.microsoft.com/office/powerpoint/2010/main" val="26841559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youtube.com/watch?v=ZhWGQo3VI9g" TargetMode="External"/><Relationship Id="rId2" Type="http://schemas.openxmlformats.org/officeDocument/2006/relationships/slide" Target="../slides/slide1.xml"/><Relationship Id="rId1" Type="http://schemas.openxmlformats.org/officeDocument/2006/relationships/notesMaster" Target="../notesMasters/notesMaster1.xml"/><Relationship Id="rId4" Type="http://schemas.openxmlformats.org/officeDocument/2006/relationships/hyperlink" Target="https://www.youtube.com/watch?v=a3UwNFTyL4o" TargetMode="Externa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npr.org/2020/02/29/810537586/u-s-signs-peace-deal-with-taliban-after-nearly-2-decades-of-war-in-afghanistan" TargetMode="External"/><Relationship Id="rId2" Type="http://schemas.openxmlformats.org/officeDocument/2006/relationships/slide" Target="../slides/slide2.xml"/><Relationship Id="rId1" Type="http://schemas.openxmlformats.org/officeDocument/2006/relationships/notesMaster" Target="../notesMasters/notesMaster1.xml"/><Relationship Id="rId6" Type="http://schemas.openxmlformats.org/officeDocument/2006/relationships/hyperlink" Target="https://www.bbc.com/news/world-asia-51674103" TargetMode="External"/><Relationship Id="rId5" Type="http://schemas.openxmlformats.org/officeDocument/2006/relationships/hyperlink" Target="https://www.aljazeera.com/programmes/insidestory/2020/02/peace-finally-coming-afghanistan-200229194248150.html" TargetMode="External"/><Relationship Id="rId4" Type="http://schemas.openxmlformats.org/officeDocument/2006/relationships/hyperlink" Target="https://www.cnn.com/2020/02/29/politics/us-taliban-deal-signing/index.html" TargetMode="Externa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nytimes.com/2020/02/29/opinion/taliban-peace-deal-afghanistan.html" TargetMode="External"/><Relationship Id="rId2" Type="http://schemas.openxmlformats.org/officeDocument/2006/relationships/slide" Target="../slides/slide3.xml"/><Relationship Id="rId1" Type="http://schemas.openxmlformats.org/officeDocument/2006/relationships/notesMaster" Target="../notesMasters/notesMaster1.xml"/><Relationship Id="rId5" Type="http://schemas.openxmlformats.org/officeDocument/2006/relationships/hyperlink" Target="https://www.washingtonexaminer.com/opinion/taliban-peace-deal-is-us-surrender" TargetMode="External"/><Relationship Id="rId4" Type="http://schemas.openxmlformats.org/officeDocument/2006/relationships/hyperlink" Target="https://www.arabnews.com/node/1634766/world"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Categories – International Relations, International Conflict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Tags – US, Taliban, peace deal, War on Terror</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Video #1: </a:t>
            </a:r>
            <a:r>
              <a:rPr lang="en-US" dirty="0">
                <a:hlinkClick r:id="rId3"/>
              </a:rPr>
              <a:t>https://www.youtube.com/watch?v=ZhWGQo3VI9g</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Video #2: </a:t>
            </a:r>
            <a:r>
              <a:rPr lang="en-US" sz="1200" u="sng" kern="1200" dirty="0">
                <a:solidFill>
                  <a:schemeClr val="tx1"/>
                </a:solidFill>
                <a:effectLst/>
                <a:latin typeface="+mn-lt"/>
                <a:ea typeface="+mn-ea"/>
                <a:cs typeface="+mn-cs"/>
                <a:hlinkClick r:id="rId4"/>
              </a:rPr>
              <a:t>https://www.youtube.com/watch?v=a3UwNFTyL4o</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AACFB4D4-8259-430E-904B-CA15EE803691}" type="slidenum">
              <a:rPr lang="en-US" smtClean="0"/>
              <a:t>1</a:t>
            </a:fld>
            <a:endParaRPr lang="en-US" dirty="0"/>
          </a:p>
        </p:txBody>
      </p:sp>
    </p:spTree>
    <p:extLst>
      <p:ext uri="{BB962C8B-B14F-4D97-AF65-F5344CB8AC3E}">
        <p14:creationId xmlns:p14="http://schemas.microsoft.com/office/powerpoint/2010/main" val="4453416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following are selected news</a:t>
            </a:r>
            <a:r>
              <a:rPr lang="en-US" sz="1200" kern="1200" baseline="0" dirty="0">
                <a:solidFill>
                  <a:schemeClr val="tx1"/>
                </a:solidFill>
                <a:effectLst/>
                <a:latin typeface="+mn-lt"/>
                <a:ea typeface="+mn-ea"/>
                <a:cs typeface="+mn-cs"/>
              </a:rPr>
              <a:t> articles on the U.S.-Iran peace deal:</a:t>
            </a:r>
          </a:p>
          <a:p>
            <a:endParaRPr lang="en-US" sz="1200" kern="1200" baseline="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Taliban Peace Deal: U.S. Signs Agreement With Islamist Group In Afghanistan</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NPR</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Published on February 29, 2020</a:t>
            </a:r>
          </a:p>
          <a:p>
            <a:r>
              <a:rPr lang="en-US" sz="1200" u="sng" kern="1200" dirty="0">
                <a:solidFill>
                  <a:schemeClr val="tx1"/>
                </a:solidFill>
                <a:effectLst/>
                <a:latin typeface="+mn-lt"/>
                <a:ea typeface="+mn-ea"/>
                <a:cs typeface="+mn-cs"/>
                <a:hlinkClick r:id="rId3"/>
              </a:rPr>
              <a:t>https://www.npr.org/2020/02/29/810537586/u-s-signs-peace-deal-with-taliban-after-nearly-2-decades-of-war-in-afghanistan</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US and Taliban sign historic agreement</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CNN</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Published on February 29, 2020</a:t>
            </a:r>
          </a:p>
          <a:p>
            <a:r>
              <a:rPr lang="en-US" sz="1200" u="sng" kern="1200" dirty="0">
                <a:solidFill>
                  <a:schemeClr val="tx1"/>
                </a:solidFill>
                <a:effectLst/>
                <a:latin typeface="+mn-lt"/>
                <a:ea typeface="+mn-ea"/>
                <a:cs typeface="+mn-cs"/>
                <a:hlinkClick r:id="rId4"/>
              </a:rPr>
              <a:t>https://www.cnn.com/2020/02/29/politics/us-taliban-deal-signing/index.html</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Is peace finally coming to Afghanistan?</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Al Jazeera</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Published on February 29, 2020</a:t>
            </a:r>
          </a:p>
          <a:p>
            <a:r>
              <a:rPr lang="en-US" sz="1200" u="sng" kern="1200" dirty="0">
                <a:solidFill>
                  <a:schemeClr val="tx1"/>
                </a:solidFill>
                <a:effectLst/>
                <a:latin typeface="+mn-lt"/>
                <a:ea typeface="+mn-ea"/>
                <a:cs typeface="+mn-cs"/>
                <a:hlinkClick r:id="rId5"/>
              </a:rPr>
              <a:t>https://www.aljazeera.com/programmes/insidestory/2020/02/peace-finally-coming-afghanistan-200229194248150.html</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Afghanistan: the long road to peace</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BBC</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Published on February 29, 2020</a:t>
            </a:r>
          </a:p>
          <a:p>
            <a:r>
              <a:rPr lang="en-US" sz="1200" u="sng" kern="1200" dirty="0">
                <a:solidFill>
                  <a:schemeClr val="tx1"/>
                </a:solidFill>
                <a:effectLst/>
                <a:latin typeface="+mn-lt"/>
                <a:ea typeface="+mn-ea"/>
                <a:cs typeface="+mn-cs"/>
                <a:hlinkClick r:id="rId6"/>
              </a:rPr>
              <a:t>https://www.bbc.com/news/world-asia-51674103</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US" sz="1200"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ACFB4D4-8259-430E-904B-CA15EE803691}" type="slidenum">
              <a:rPr lang="en-US" smtClean="0"/>
              <a:t>2</a:t>
            </a:fld>
            <a:endParaRPr lang="en-US" dirty="0"/>
          </a:p>
        </p:txBody>
      </p:sp>
    </p:spTree>
    <p:extLst>
      <p:ext uri="{BB962C8B-B14F-4D97-AF65-F5344CB8AC3E}">
        <p14:creationId xmlns:p14="http://schemas.microsoft.com/office/powerpoint/2010/main" val="1948822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following pieces provide analyses of </a:t>
            </a:r>
            <a:r>
              <a:rPr lang="en-US" sz="1200" kern="1200" baseline="0" dirty="0">
                <a:solidFill>
                  <a:schemeClr val="tx1"/>
                </a:solidFill>
                <a:effectLst/>
                <a:latin typeface="+mn-lt"/>
                <a:ea typeface="+mn-ea"/>
                <a:cs typeface="+mn-cs"/>
              </a:rPr>
              <a:t>the U.S.-Taliban peace deal:</a:t>
            </a:r>
          </a:p>
          <a:p>
            <a:endParaRPr lang="en-US" sz="1200" kern="1200" baseline="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A War Without Winners Winds Down</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The New York Times</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Published on February 29, 2020</a:t>
            </a:r>
          </a:p>
          <a:p>
            <a:r>
              <a:rPr lang="en-US" sz="1200" u="sng" kern="1200" dirty="0">
                <a:solidFill>
                  <a:schemeClr val="tx1"/>
                </a:solidFill>
                <a:effectLst/>
                <a:latin typeface="+mn-lt"/>
                <a:ea typeface="+mn-ea"/>
                <a:cs typeface="+mn-cs"/>
                <a:hlinkClick r:id="rId3"/>
              </a:rPr>
              <a:t>https://www.nytimes.com/2020/02/29/opinion/taliban-peace-deal-afghanistan.html</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Afghans dare to dream of peace</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Arab News</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Published on February 29, 2020</a:t>
            </a:r>
          </a:p>
          <a:p>
            <a:r>
              <a:rPr lang="en-US" sz="1200" u="sng" kern="1200" dirty="0">
                <a:solidFill>
                  <a:schemeClr val="tx1"/>
                </a:solidFill>
                <a:effectLst/>
                <a:latin typeface="+mn-lt"/>
                <a:ea typeface="+mn-ea"/>
                <a:cs typeface="+mn-cs"/>
                <a:hlinkClick r:id="rId4"/>
              </a:rPr>
              <a:t>https://www.arabnews.com/node/1634766/world</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Taliban peace deal is US surrender</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Washington Examiner</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Published on February 29, 2020</a:t>
            </a:r>
          </a:p>
          <a:p>
            <a:r>
              <a:rPr lang="en-US" sz="1200" u="sng" kern="1200" dirty="0">
                <a:solidFill>
                  <a:schemeClr val="tx1"/>
                </a:solidFill>
                <a:effectLst/>
                <a:latin typeface="+mn-lt"/>
                <a:ea typeface="+mn-ea"/>
                <a:cs typeface="+mn-cs"/>
                <a:hlinkClick r:id="rId5"/>
              </a:rPr>
              <a:t>https://www.washingtonexaminer.com/opinion/taliban-peace-deal-is-us-surrender</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US" sz="1200" kern="1200" baseline="0" dirty="0">
              <a:solidFill>
                <a:schemeClr val="tx1"/>
              </a:solidFill>
              <a:effectLst/>
              <a:latin typeface="+mn-lt"/>
              <a:ea typeface="+mn-ea"/>
              <a:cs typeface="+mn-cs"/>
            </a:endParaRPr>
          </a:p>
          <a:p>
            <a:endParaRPr lang="en-US" sz="1200"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ACFB4D4-8259-430E-904B-CA15EE803691}" type="slidenum">
              <a:rPr lang="en-US" smtClean="0"/>
              <a:t>3</a:t>
            </a:fld>
            <a:endParaRPr lang="en-US" dirty="0"/>
          </a:p>
        </p:txBody>
      </p:sp>
    </p:spTree>
    <p:extLst>
      <p:ext uri="{BB962C8B-B14F-4D97-AF65-F5344CB8AC3E}">
        <p14:creationId xmlns:p14="http://schemas.microsoft.com/office/powerpoint/2010/main" val="7333081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endParaRPr lang="en-US" b="0" i="0" baseline="0" dirty="0"/>
          </a:p>
        </p:txBody>
      </p:sp>
      <p:sp>
        <p:nvSpPr>
          <p:cNvPr id="4" name="Slide Number Placeholder 3"/>
          <p:cNvSpPr>
            <a:spLocks noGrp="1"/>
          </p:cNvSpPr>
          <p:nvPr>
            <p:ph type="sldNum" sz="quarter" idx="10"/>
          </p:nvPr>
        </p:nvSpPr>
        <p:spPr/>
        <p:txBody>
          <a:bodyPr/>
          <a:lstStyle/>
          <a:p>
            <a:fld id="{AACFB4D4-8259-430E-904B-CA15EE803691}" type="slidenum">
              <a:rPr lang="en-US" smtClean="0"/>
              <a:t>4</a:t>
            </a:fld>
            <a:endParaRPr lang="en-US" dirty="0"/>
          </a:p>
        </p:txBody>
      </p:sp>
    </p:spTree>
    <p:extLst>
      <p:ext uri="{BB962C8B-B14F-4D97-AF65-F5344CB8AC3E}">
        <p14:creationId xmlns:p14="http://schemas.microsoft.com/office/powerpoint/2010/main" val="2973327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73163"/>
            <a:ext cx="5486400" cy="3086100"/>
          </a:xfrm>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ACFB4D4-8259-430E-904B-CA15EE803691}" type="slidenum">
              <a:rPr lang="en-US" smtClean="0"/>
              <a:t>5</a:t>
            </a:fld>
            <a:endParaRPr lang="en-US" dirty="0"/>
          </a:p>
        </p:txBody>
      </p:sp>
    </p:spTree>
    <p:extLst>
      <p:ext uri="{BB962C8B-B14F-4D97-AF65-F5344CB8AC3E}">
        <p14:creationId xmlns:p14="http://schemas.microsoft.com/office/powerpoint/2010/main" val="3076590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p:cNvSpPr/>
          <p:nvPr/>
        </p:nvSpPr>
        <p:spPr>
          <a:xfrm>
            <a:off x="3175" y="6400800"/>
            <a:ext cx="12188825" cy="457200"/>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sp>
      <p:pic>
        <p:nvPicPr>
          <p:cNvPr id="11" name="Picture 10"/>
          <p:cNvPicPr>
            <a:picLocks noChangeAspect="1"/>
          </p:cNvPicPr>
          <p:nvPr userDrawn="1"/>
        </p:nvPicPr>
        <p:blipFill rotWithShape="1">
          <a:blip r:embed="rId2">
            <a:clrChange>
              <a:clrFrom>
                <a:srgbClr val="FFFFFF"/>
              </a:clrFrom>
              <a:clrTo>
                <a:srgbClr val="FFFFFF">
                  <a:alpha val="0"/>
                </a:srgbClr>
              </a:clrTo>
            </a:clrChange>
            <a:lum bright="70000" contrast="-70000"/>
            <a:extLst>
              <a:ext uri="{28A0092B-C50C-407E-A947-70E740481C1C}">
                <a14:useLocalDpi xmlns:a14="http://schemas.microsoft.com/office/drawing/2010/main" val="0"/>
              </a:ext>
            </a:extLst>
          </a:blip>
          <a:srcRect l="12898" t="4028" r="26805" b="38658"/>
          <a:stretch/>
        </p:blipFill>
        <p:spPr>
          <a:xfrm>
            <a:off x="7119256" y="2171868"/>
            <a:ext cx="5068389" cy="4150556"/>
          </a:xfrm>
          <a:prstGeom prst="rect">
            <a:avLst/>
          </a:prstGeom>
          <a:effectLst/>
        </p:spPr>
      </p:pic>
      <p:sp>
        <p:nvSpPr>
          <p:cNvPr id="2" name="Title 1"/>
          <p:cNvSpPr>
            <a:spLocks noGrp="1"/>
          </p:cNvSpPr>
          <p:nvPr>
            <p:ph type="ctrTitle"/>
          </p:nvPr>
        </p:nvSpPr>
        <p:spPr>
          <a:xfrm>
            <a:off x="561701" y="704510"/>
            <a:ext cx="7167497" cy="2052175"/>
          </a:xfrm>
        </p:spPr>
        <p:txBody>
          <a:bodyPr anchor="b">
            <a:normAutofit/>
          </a:bodyPr>
          <a:lstStyle>
            <a:lvl1pPr algn="l">
              <a:lnSpc>
                <a:spcPct val="85000"/>
              </a:lnSpc>
              <a:defRPr sz="6600" spc="-50" baseline="0">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561701" y="3204361"/>
            <a:ext cx="7167497"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14" name="Straight Connector 13"/>
          <p:cNvCxnSpPr/>
          <p:nvPr userDrawn="1"/>
        </p:nvCxnSpPr>
        <p:spPr>
          <a:xfrm flipV="1">
            <a:off x="449705" y="569626"/>
            <a:ext cx="0" cy="899410"/>
          </a:xfrm>
          <a:prstGeom prst="line">
            <a:avLst/>
          </a:prstGeom>
          <a:ln w="38100"/>
        </p:spPr>
        <p:style>
          <a:lnRef idx="1">
            <a:schemeClr val="accent5"/>
          </a:lnRef>
          <a:fillRef idx="0">
            <a:schemeClr val="accent5"/>
          </a:fillRef>
          <a:effectRef idx="0">
            <a:schemeClr val="accent5"/>
          </a:effectRef>
          <a:fontRef idx="minor">
            <a:schemeClr val="tx1"/>
          </a:fontRef>
        </p:style>
      </p:cxnSp>
      <p:cxnSp>
        <p:nvCxnSpPr>
          <p:cNvPr id="15" name="Straight Connector 14"/>
          <p:cNvCxnSpPr/>
          <p:nvPr userDrawn="1"/>
        </p:nvCxnSpPr>
        <p:spPr>
          <a:xfrm flipV="1">
            <a:off x="427644" y="574221"/>
            <a:ext cx="1583387" cy="1479"/>
          </a:xfrm>
          <a:prstGeom prst="line">
            <a:avLst/>
          </a:prstGeom>
          <a:ln w="38100"/>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517949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9900458" y="6459785"/>
            <a:ext cx="1312025" cy="365125"/>
          </a:xfrm>
          <a:prstGeom prst="rect">
            <a:avLst/>
          </a:prstGeom>
        </p:spPr>
        <p:txBody>
          <a:bodyPr/>
          <a:lstStyle/>
          <a:p>
            <a:fld id="{F2FD251E-7DF1-4C62-8D87-7777D7BC030E}" type="slidenum">
              <a:rPr lang="en-US" smtClean="0"/>
              <a:t>‹#›</a:t>
            </a:fld>
            <a:endParaRPr lang="en-US" dirty="0"/>
          </a:p>
        </p:txBody>
      </p:sp>
    </p:spTree>
    <p:extLst>
      <p:ext uri="{BB962C8B-B14F-4D97-AF65-F5344CB8AC3E}">
        <p14:creationId xmlns:p14="http://schemas.microsoft.com/office/powerpoint/2010/main" val="2622414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9900458" y="6459785"/>
            <a:ext cx="1312025" cy="365125"/>
          </a:xfrm>
          <a:prstGeom prst="rect">
            <a:avLst/>
          </a:prstGeom>
        </p:spPr>
        <p:txBody>
          <a:bodyPr/>
          <a:lstStyle/>
          <a:p>
            <a:fld id="{F2FD251E-7DF1-4C62-8D87-7777D7BC030E}" type="slidenum">
              <a:rPr lang="en-US" smtClean="0"/>
              <a:t>‹#›</a:t>
            </a:fld>
            <a:endParaRPr lang="en-US" dirty="0"/>
          </a:p>
        </p:txBody>
      </p:sp>
    </p:spTree>
    <p:extLst>
      <p:ext uri="{BB962C8B-B14F-4D97-AF65-F5344CB8AC3E}">
        <p14:creationId xmlns:p14="http://schemas.microsoft.com/office/powerpoint/2010/main" val="3637078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10879975" y="6473483"/>
            <a:ext cx="1312025" cy="365125"/>
          </a:xfrm>
          <a:prstGeom prst="rect">
            <a:avLst/>
          </a:prstGeom>
        </p:spPr>
        <p:txBody>
          <a:bodyPr/>
          <a:lstStyle/>
          <a:p>
            <a:fld id="{F2FD251E-7DF1-4C62-8D87-7777D7BC030E}" type="slidenum">
              <a:rPr lang="en-US" smtClean="0"/>
              <a:t>‹#›</a:t>
            </a:fld>
            <a:endParaRPr lang="en-US" dirty="0"/>
          </a:p>
        </p:txBody>
      </p:sp>
    </p:spTree>
    <p:extLst>
      <p:ext uri="{BB962C8B-B14F-4D97-AF65-F5344CB8AC3E}">
        <p14:creationId xmlns:p14="http://schemas.microsoft.com/office/powerpoint/2010/main" val="2796928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baseline="0">
                <a:solidFill>
                  <a:schemeClr val="tx1"/>
                </a:solidFill>
              </a:defRPr>
            </a:lvl1pPr>
          </a:lstStyle>
          <a:p>
            <a:r>
              <a:rPr lang="en-US" dirty="0"/>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6" name="Slide Number Placeholder 5"/>
          <p:cNvSpPr>
            <a:spLocks noGrp="1"/>
          </p:cNvSpPr>
          <p:nvPr>
            <p:ph type="sldNum" sz="quarter" idx="12"/>
          </p:nvPr>
        </p:nvSpPr>
        <p:spPr>
          <a:xfrm>
            <a:off x="10736481" y="6449259"/>
            <a:ext cx="1312025" cy="365125"/>
          </a:xfrm>
          <a:prstGeom prst="rect">
            <a:avLst/>
          </a:prstGeom>
        </p:spPr>
        <p:txBody>
          <a:bodyPr/>
          <a:lstStyle/>
          <a:p>
            <a:fld id="{F2FD251E-7DF1-4C62-8D87-7777D7BC030E}"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rotWithShape="1">
          <a:blip r:embed="rId2">
            <a:clrChange>
              <a:clrFrom>
                <a:srgbClr val="FFFFFF"/>
              </a:clrFrom>
              <a:clrTo>
                <a:srgbClr val="FFFFFF">
                  <a:alpha val="0"/>
                </a:srgbClr>
              </a:clrTo>
            </a:clrChange>
            <a:extLst>
              <a:ext uri="{BEBA8EAE-BF5A-486C-A8C5-ECC9F3942E4B}">
                <a14:imgProps xmlns:a14="http://schemas.microsoft.com/office/drawing/2010/main">
                  <a14:imgLayer r:embed="rId3">
                    <a14:imgEffect>
                      <a14:saturation sat="47000"/>
                    </a14:imgEffect>
                  </a14:imgLayer>
                </a14:imgProps>
              </a:ext>
              <a:ext uri="{28A0092B-C50C-407E-A947-70E740481C1C}">
                <a14:useLocalDpi xmlns:a14="http://schemas.microsoft.com/office/drawing/2010/main" val="0"/>
              </a:ext>
            </a:extLst>
          </a:blip>
          <a:srcRect r="8852" b="28090"/>
          <a:stretch/>
        </p:blipFill>
        <p:spPr>
          <a:xfrm>
            <a:off x="9900458" y="4866712"/>
            <a:ext cx="2256998" cy="1534088"/>
          </a:xfrm>
          <a:prstGeom prst="rect">
            <a:avLst/>
          </a:prstGeom>
        </p:spPr>
      </p:pic>
    </p:spTree>
    <p:extLst>
      <p:ext uri="{BB962C8B-B14F-4D97-AF65-F5344CB8AC3E}">
        <p14:creationId xmlns:p14="http://schemas.microsoft.com/office/powerpoint/2010/main" val="865349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a:xfrm>
            <a:off x="10879975" y="6492875"/>
            <a:ext cx="1312025" cy="365125"/>
          </a:xfrm>
          <a:prstGeom prst="rect">
            <a:avLst/>
          </a:prstGeom>
        </p:spPr>
        <p:txBody>
          <a:bodyPr/>
          <a:lstStyle/>
          <a:p>
            <a:fld id="{F2FD251E-7DF1-4C62-8D87-7777D7BC030E}" type="slidenum">
              <a:rPr lang="en-US" smtClean="0"/>
              <a:t>‹#›</a:t>
            </a:fld>
            <a:endParaRPr lang="en-US" dirty="0"/>
          </a:p>
        </p:txBody>
      </p:sp>
    </p:spTree>
    <p:extLst>
      <p:ext uri="{BB962C8B-B14F-4D97-AF65-F5344CB8AC3E}">
        <p14:creationId xmlns:p14="http://schemas.microsoft.com/office/powerpoint/2010/main" val="2483306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a:xfrm>
            <a:off x="9900458" y="6459785"/>
            <a:ext cx="1312025" cy="365125"/>
          </a:xfrm>
          <a:prstGeom prst="rect">
            <a:avLst/>
          </a:prstGeom>
        </p:spPr>
        <p:txBody>
          <a:bodyPr/>
          <a:lstStyle/>
          <a:p>
            <a:fld id="{F2FD251E-7DF1-4C62-8D87-7777D7BC030E}" type="slidenum">
              <a:rPr lang="en-US" smtClean="0"/>
              <a:t>‹#›</a:t>
            </a:fld>
            <a:endParaRPr lang="en-US" dirty="0"/>
          </a:p>
        </p:txBody>
      </p:sp>
    </p:spTree>
    <p:extLst>
      <p:ext uri="{BB962C8B-B14F-4D97-AF65-F5344CB8AC3E}">
        <p14:creationId xmlns:p14="http://schemas.microsoft.com/office/powerpoint/2010/main" val="3835907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a:xfrm>
            <a:off x="10879975" y="6492875"/>
            <a:ext cx="1312025" cy="365125"/>
          </a:xfrm>
          <a:prstGeom prst="rect">
            <a:avLst/>
          </a:prstGeom>
        </p:spPr>
        <p:txBody>
          <a:bodyPr/>
          <a:lstStyle/>
          <a:p>
            <a:fld id="{F2FD251E-7DF1-4C62-8D87-7777D7BC030E}" type="slidenum">
              <a:rPr lang="en-US" smtClean="0"/>
              <a:t>‹#›</a:t>
            </a:fld>
            <a:endParaRPr lang="en-US" dirty="0"/>
          </a:p>
        </p:txBody>
      </p:sp>
    </p:spTree>
    <p:extLst>
      <p:ext uri="{BB962C8B-B14F-4D97-AF65-F5344CB8AC3E}">
        <p14:creationId xmlns:p14="http://schemas.microsoft.com/office/powerpoint/2010/main" val="2871270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pic>
        <p:nvPicPr>
          <p:cNvPr id="10" name="Picture 9"/>
          <p:cNvPicPr>
            <a:picLocks noChangeAspect="1"/>
          </p:cNvPicPr>
          <p:nvPr userDrawn="1"/>
        </p:nvPicPr>
        <p:blipFill rotWithShape="1">
          <a:blip r:embed="rId2">
            <a:clrChange>
              <a:clrFrom>
                <a:srgbClr val="FFFFFF"/>
              </a:clrFrom>
              <a:clrTo>
                <a:srgbClr val="FFFFFF">
                  <a:alpha val="0"/>
                </a:srgbClr>
              </a:clrTo>
            </a:clrChange>
            <a:extLst>
              <a:ext uri="{BEBA8EAE-BF5A-486C-A8C5-ECC9F3942E4B}">
                <a14:imgProps xmlns:a14="http://schemas.microsoft.com/office/drawing/2010/main">
                  <a14:imgLayer r:embed="rId3">
                    <a14:imgEffect>
                      <a14:saturation sat="47000"/>
                    </a14:imgEffect>
                  </a14:imgLayer>
                </a14:imgProps>
              </a:ext>
              <a:ext uri="{28A0092B-C50C-407E-A947-70E740481C1C}">
                <a14:useLocalDpi xmlns:a14="http://schemas.microsoft.com/office/drawing/2010/main" val="0"/>
              </a:ext>
            </a:extLst>
          </a:blip>
          <a:srcRect r="8852" b="8210"/>
          <a:stretch/>
        </p:blipFill>
        <p:spPr>
          <a:xfrm>
            <a:off x="10129311" y="4990009"/>
            <a:ext cx="2062689" cy="1867991"/>
          </a:xfrm>
          <a:prstGeom prst="rect">
            <a:avLst/>
          </a:prstGeom>
          <a:noFill/>
        </p:spPr>
      </p:pic>
    </p:spTree>
    <p:extLst>
      <p:ext uri="{BB962C8B-B14F-4D97-AF65-F5344CB8AC3E}">
        <p14:creationId xmlns:p14="http://schemas.microsoft.com/office/powerpoint/2010/main" val="981713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userDrawn="1"/>
        </p:nvSpPr>
        <p:spPr>
          <a:xfrm>
            <a:off x="16" y="0"/>
            <a:ext cx="4050791" cy="6858000"/>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Slide Number Placeholder 6"/>
          <p:cNvSpPr>
            <a:spLocks noGrp="1"/>
          </p:cNvSpPr>
          <p:nvPr>
            <p:ph type="sldNum" sz="quarter" idx="12"/>
          </p:nvPr>
        </p:nvSpPr>
        <p:spPr>
          <a:xfrm>
            <a:off x="9900458" y="6459785"/>
            <a:ext cx="1312025" cy="365125"/>
          </a:xfrm>
          <a:prstGeom prst="rect">
            <a:avLst/>
          </a:prstGeom>
        </p:spPr>
        <p:txBody>
          <a:bodyPr/>
          <a:lstStyle>
            <a:lvl1pPr>
              <a:defRPr>
                <a:solidFill>
                  <a:schemeClr val="tx2"/>
                </a:solidFill>
              </a:defRPr>
            </a:lvl1pPr>
          </a:lstStyle>
          <a:p>
            <a:fld id="{F2FD251E-7DF1-4C62-8D87-7777D7BC030E}" type="slidenum">
              <a:rPr lang="en-US" smtClean="0"/>
              <a:t>‹#›</a:t>
            </a:fld>
            <a:endParaRPr lang="en-US" dirty="0"/>
          </a:p>
        </p:txBody>
      </p:sp>
      <p:pic>
        <p:nvPicPr>
          <p:cNvPr id="10" name="Picture 9"/>
          <p:cNvPicPr>
            <a:picLocks noChangeAspect="1"/>
          </p:cNvPicPr>
          <p:nvPr userDrawn="1"/>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25828" b="13264"/>
          <a:stretch/>
        </p:blipFill>
        <p:spPr>
          <a:xfrm>
            <a:off x="0" y="5552823"/>
            <a:ext cx="1723607" cy="1305177"/>
          </a:xfrm>
          <a:prstGeom prst="rect">
            <a:avLst/>
          </a:prstGeom>
        </p:spPr>
      </p:pic>
    </p:spTree>
    <p:extLst>
      <p:ext uri="{BB962C8B-B14F-4D97-AF65-F5344CB8AC3E}">
        <p14:creationId xmlns:p14="http://schemas.microsoft.com/office/powerpoint/2010/main" val="1426065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Slide Number Placeholder 6"/>
          <p:cNvSpPr>
            <a:spLocks noGrp="1"/>
          </p:cNvSpPr>
          <p:nvPr>
            <p:ph type="sldNum" sz="quarter" idx="12"/>
          </p:nvPr>
        </p:nvSpPr>
        <p:spPr>
          <a:xfrm>
            <a:off x="9900458" y="6459785"/>
            <a:ext cx="1312025" cy="365125"/>
          </a:xfrm>
          <a:prstGeom prst="rect">
            <a:avLst/>
          </a:prstGeom>
        </p:spPr>
        <p:txBody>
          <a:bodyPr/>
          <a:lstStyle/>
          <a:p>
            <a:fld id="{F2FD251E-7DF1-4C62-8D87-7777D7BC030E}" type="slidenum">
              <a:rPr lang="en-US" smtClean="0"/>
              <a:t>‹#›</a:t>
            </a:fld>
            <a:endParaRPr lang="en-US" dirty="0"/>
          </a:p>
        </p:txBody>
      </p:sp>
    </p:spTree>
    <p:extLst>
      <p:ext uri="{BB962C8B-B14F-4D97-AF65-F5344CB8AC3E}">
        <p14:creationId xmlns:p14="http://schemas.microsoft.com/office/powerpoint/2010/main" val="136489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1" y="6558294"/>
            <a:ext cx="12192000" cy="299705"/>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sp>
      <p:sp>
        <p:nvSpPr>
          <p:cNvPr id="9" name="Rectangle 8"/>
          <p:cNvSpPr/>
          <p:nvPr/>
        </p:nvSpPr>
        <p:spPr>
          <a:xfrm>
            <a:off x="0" y="6512576"/>
            <a:ext cx="12192001" cy="45719"/>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sp>
      <p:sp>
        <p:nvSpPr>
          <p:cNvPr id="2" name="Title Placeholder 1"/>
          <p:cNvSpPr>
            <a:spLocks noGrp="1"/>
          </p:cNvSpPr>
          <p:nvPr>
            <p:ph type="title"/>
          </p:nvPr>
        </p:nvSpPr>
        <p:spPr>
          <a:xfrm>
            <a:off x="1066800" y="787005"/>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66800" y="2566084"/>
            <a:ext cx="10058400" cy="3282413"/>
          </a:xfrm>
          <a:prstGeom prst="rect">
            <a:avLst/>
          </a:prstGeom>
        </p:spPr>
        <p:txBody>
          <a:bodyPr vert="horz" lIns="0" tIns="45720" rIns="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0" name="Straight Connector 9"/>
          <p:cNvCxnSpPr/>
          <p:nvPr/>
        </p:nvCxnSpPr>
        <p:spPr>
          <a:xfrm>
            <a:off x="1097280" y="2395257"/>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1" y="0"/>
            <a:ext cx="12192000" cy="605192"/>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sp>
      <p:pic>
        <p:nvPicPr>
          <p:cNvPr id="8" name="Picture 7"/>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0497579" y="192518"/>
            <a:ext cx="1485900" cy="1285875"/>
          </a:xfrm>
          <a:prstGeom prst="rect">
            <a:avLst/>
          </a:prstGeom>
        </p:spPr>
      </p:pic>
      <p:sp>
        <p:nvSpPr>
          <p:cNvPr id="4" name="Slide Number Placeholder 3"/>
          <p:cNvSpPr>
            <a:spLocks noGrp="1"/>
          </p:cNvSpPr>
          <p:nvPr>
            <p:ph type="sldNum" sz="quarter" idx="4"/>
          </p:nvPr>
        </p:nvSpPr>
        <p:spPr>
          <a:xfrm>
            <a:off x="9448800" y="6492874"/>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0338B4-E618-403D-936F-313F7C93500F}" type="slidenum">
              <a:rPr lang="en-US" smtClean="0"/>
              <a:t>‹#›</a:t>
            </a:fld>
            <a:endParaRPr lang="en-US" dirty="0"/>
          </a:p>
        </p:txBody>
      </p:sp>
    </p:spTree>
    <p:extLst>
      <p:ext uri="{BB962C8B-B14F-4D97-AF65-F5344CB8AC3E}">
        <p14:creationId xmlns:p14="http://schemas.microsoft.com/office/powerpoint/2010/main" val="30240062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85000"/>
        </a:lnSpc>
        <a:spcBef>
          <a:spcPct val="0"/>
        </a:spcBef>
        <a:buNone/>
        <a:defRPr sz="4800" b="1" kern="1200" spc="-50" baseline="0">
          <a:solidFill>
            <a:schemeClr val="bg2">
              <a:lumMod val="7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ideo" Target="https://www.youtube.com/embed/ZhWGQo3VI9g?feature=oembed" TargetMode="Externa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ideo" Target="https://www.youtube.com/embed/a3UwNFTyL4o?feature=oembed" TargetMode="Externa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CQ Press </a:t>
            </a:r>
            <a:br>
              <a:rPr lang="en-US" dirty="0"/>
            </a:br>
            <a:r>
              <a:rPr lang="en-US" dirty="0"/>
              <a:t>Lecture Spark</a:t>
            </a:r>
          </a:p>
        </p:txBody>
      </p:sp>
      <p:sp>
        <p:nvSpPr>
          <p:cNvPr id="3" name="Subtitle 2"/>
          <p:cNvSpPr>
            <a:spLocks noGrp="1"/>
          </p:cNvSpPr>
          <p:nvPr>
            <p:ph type="subTitle" idx="1"/>
          </p:nvPr>
        </p:nvSpPr>
        <p:spPr/>
        <p:txBody>
          <a:bodyPr/>
          <a:lstStyle/>
          <a:p>
            <a:r>
              <a:rPr lang="en-US" sz="2000" dirty="0">
                <a:latin typeface="+mn-lt"/>
              </a:rPr>
              <a:t>March 2, 2020</a:t>
            </a:r>
            <a:endParaRPr lang="en-US" dirty="0">
              <a:latin typeface="+mn-lt"/>
            </a:endParaRPr>
          </a:p>
        </p:txBody>
      </p:sp>
      <p:sp>
        <p:nvSpPr>
          <p:cNvPr id="4" name="Title 1"/>
          <p:cNvSpPr txBox="1">
            <a:spLocks/>
          </p:cNvSpPr>
          <p:nvPr/>
        </p:nvSpPr>
        <p:spPr>
          <a:xfrm>
            <a:off x="561700" y="4240190"/>
            <a:ext cx="7167497" cy="2052175"/>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sz="6600" b="1" kern="1200" spc="-50" baseline="0">
                <a:solidFill>
                  <a:schemeClr val="tx1"/>
                </a:solidFill>
                <a:latin typeface="+mj-lt"/>
                <a:ea typeface="+mj-ea"/>
                <a:cs typeface="+mj-cs"/>
              </a:defRPr>
            </a:lvl1pPr>
          </a:lstStyle>
          <a:p>
            <a:r>
              <a:rPr lang="en-US" sz="3600" b="0" i="1" dirty="0"/>
              <a:t>Connecting current events to your International Relations classroom</a:t>
            </a:r>
            <a:endParaRPr lang="en-US" sz="3600" dirty="0"/>
          </a:p>
        </p:txBody>
      </p:sp>
    </p:spTree>
    <p:extLst>
      <p:ext uri="{BB962C8B-B14F-4D97-AF65-F5344CB8AC3E}">
        <p14:creationId xmlns:p14="http://schemas.microsoft.com/office/powerpoint/2010/main" val="3425090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70561"/>
            <a:ext cx="10917936" cy="1542818"/>
          </a:xfrm>
        </p:spPr>
        <p:txBody>
          <a:bodyPr>
            <a:normAutofit/>
          </a:bodyPr>
          <a:lstStyle/>
          <a:p>
            <a:r>
              <a:rPr lang="en-US" sz="5400" b="0" dirty="0"/>
              <a:t>U.S.-Taliban Peace Deal</a:t>
            </a:r>
          </a:p>
        </p:txBody>
      </p:sp>
      <p:sp>
        <p:nvSpPr>
          <p:cNvPr id="4" name="Slide Number Placeholder 3"/>
          <p:cNvSpPr>
            <a:spLocks noGrp="1"/>
          </p:cNvSpPr>
          <p:nvPr>
            <p:ph type="sldNum" sz="quarter" idx="12"/>
          </p:nvPr>
        </p:nvSpPr>
        <p:spPr/>
        <p:txBody>
          <a:bodyPr/>
          <a:lstStyle/>
          <a:p>
            <a:fld id="{F2FD251E-7DF1-4C62-8D87-7777D7BC030E}" type="slidenum">
              <a:rPr lang="en-US" smtClean="0"/>
              <a:t>2</a:t>
            </a:fld>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670789858"/>
              </p:ext>
            </p:extLst>
          </p:nvPr>
        </p:nvGraphicFramePr>
        <p:xfrm>
          <a:off x="1066800" y="2565399"/>
          <a:ext cx="10058400" cy="3908083"/>
        </p:xfrm>
        <a:graphic>
          <a:graphicData uri="http://schemas.openxmlformats.org/drawingml/2006/table">
            <a:tbl>
              <a:tblPr firstRow="1" bandRow="1">
                <a:tableStyleId>{2D5ABB26-0587-4C30-8999-92F81FD0307C}</a:tableStyleId>
              </a:tblPr>
              <a:tblGrid>
                <a:gridCol w="5029200">
                  <a:extLst>
                    <a:ext uri="{9D8B030D-6E8A-4147-A177-3AD203B41FA5}">
                      <a16:colId xmlns:a16="http://schemas.microsoft.com/office/drawing/2014/main" val="20000"/>
                    </a:ext>
                  </a:extLst>
                </a:gridCol>
                <a:gridCol w="5029200">
                  <a:extLst>
                    <a:ext uri="{9D8B030D-6E8A-4147-A177-3AD203B41FA5}">
                      <a16:colId xmlns:a16="http://schemas.microsoft.com/office/drawing/2014/main" val="20001"/>
                    </a:ext>
                  </a:extLst>
                </a:gridCol>
              </a:tblGrid>
              <a:tr h="3908083">
                <a:tc>
                  <a:txBody>
                    <a:bodyPr/>
                    <a:lstStyle/>
                    <a:p>
                      <a:r>
                        <a:rPr lang="en-US" sz="1800" kern="1200" dirty="0">
                          <a:solidFill>
                            <a:schemeClr val="tx1"/>
                          </a:solidFill>
                          <a:effectLst/>
                          <a:latin typeface="+mn-lt"/>
                          <a:ea typeface="+mn-ea"/>
                          <a:cs typeface="+mn-cs"/>
                        </a:rPr>
                        <a:t>After nearly 20 years of violent conflict in Afghanistan, U.S. and Taliban officials have reached a peace agreement.</a:t>
                      </a:r>
                    </a:p>
                    <a:p>
                      <a:r>
                        <a:rPr lang="en-US" sz="1800" kern="1200" dirty="0">
                          <a:solidFill>
                            <a:schemeClr val="tx1"/>
                          </a:solidFill>
                          <a:effectLst/>
                          <a:latin typeface="+mn-lt"/>
                          <a:ea typeface="+mn-ea"/>
                          <a:cs typeface="+mn-cs"/>
                        </a:rPr>
                        <a:t> </a:t>
                      </a:r>
                    </a:p>
                    <a:p>
                      <a:r>
                        <a:rPr lang="en-US" sz="1800" kern="1200" dirty="0">
                          <a:solidFill>
                            <a:schemeClr val="tx1"/>
                          </a:solidFill>
                          <a:effectLst/>
                          <a:latin typeface="+mn-lt"/>
                          <a:ea typeface="+mn-ea"/>
                          <a:cs typeface="+mn-cs"/>
                        </a:rPr>
                        <a:t>The U.S.-Taliban peace deal emphasizes the withdrawal of U.S. troops from the region in exchange for banishing all terrorist groups from operating or seeking sanctuary in Afghanistan. </a:t>
                      </a:r>
                    </a:p>
                    <a:p>
                      <a:r>
                        <a:rPr lang="en-US" sz="1800" kern="1200" dirty="0">
                          <a:solidFill>
                            <a:schemeClr val="tx1"/>
                          </a:solidFill>
                          <a:effectLst/>
                          <a:latin typeface="+mn-lt"/>
                          <a:ea typeface="+mn-ea"/>
                          <a:cs typeface="+mn-cs"/>
                        </a:rPr>
                        <a:t> </a:t>
                      </a:r>
                    </a:p>
                    <a:p>
                      <a:r>
                        <a:rPr lang="en-US" sz="1800" b="1" kern="1200" dirty="0">
                          <a:solidFill>
                            <a:schemeClr val="tx1"/>
                          </a:solidFill>
                          <a:effectLst/>
                          <a:latin typeface="+mn-lt"/>
                          <a:ea typeface="+mn-ea"/>
                          <a:cs typeface="+mn-cs"/>
                        </a:rPr>
                        <a:t>Why is this deal being called the U.S.-Taliban peace deal and not the U.S.-Afghanistan deal?</a:t>
                      </a:r>
                    </a:p>
                  </a:txBody>
                  <a:tcPr/>
                </a:tc>
                <a:tc>
                  <a:txBody>
                    <a:bodyPr/>
                    <a:lstStyle/>
                    <a:p>
                      <a:endParaRPr lang="en-US" dirty="0"/>
                    </a:p>
                  </a:txBody>
                  <a:tcPr/>
                </a:tc>
                <a:extLst>
                  <a:ext uri="{0D108BD9-81ED-4DB2-BD59-A6C34878D82A}">
                    <a16:rowId xmlns:a16="http://schemas.microsoft.com/office/drawing/2014/main" val="10000"/>
                  </a:ext>
                </a:extLst>
              </a:tr>
            </a:tbl>
          </a:graphicData>
        </a:graphic>
      </p:graphicFrame>
      <p:pic>
        <p:nvPicPr>
          <p:cNvPr id="7" name="Online Media 6" descr="US and Taliban sign historic peace deal">
            <a:hlinkClick r:id="" action="ppaction://media"/>
            <a:extLst>
              <a:ext uri="{FF2B5EF4-FFF2-40B4-BE49-F238E27FC236}">
                <a16:creationId xmlns:a16="http://schemas.microsoft.com/office/drawing/2014/main" id="{7E26D1AB-7184-314C-B11B-22D3863469E3}"/>
              </a:ext>
            </a:extLst>
          </p:cNvPr>
          <p:cNvPicPr>
            <a:picLocks noRot="1" noChangeAspect="1"/>
          </p:cNvPicPr>
          <p:nvPr>
            <a:videoFile r:link="rId1"/>
          </p:nvPr>
        </p:nvPicPr>
        <p:blipFill>
          <a:blip r:embed="rId4"/>
          <a:stretch>
            <a:fillRect/>
          </a:stretch>
        </p:blipFill>
        <p:spPr>
          <a:xfrm>
            <a:off x="6096000" y="2565398"/>
            <a:ext cx="5888736" cy="3736928"/>
          </a:xfrm>
          <a:prstGeom prst="rect">
            <a:avLst/>
          </a:prstGeom>
        </p:spPr>
      </p:pic>
    </p:spTree>
    <p:extLst>
      <p:ext uri="{BB962C8B-B14F-4D97-AF65-F5344CB8AC3E}">
        <p14:creationId xmlns:p14="http://schemas.microsoft.com/office/powerpoint/2010/main" val="3341644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7"/>
                </p:tgtEl>
              </p:cMediaNode>
            </p:video>
            <p:seq concurrent="1" nextAc="seek">
              <p:cTn id="8" restart="whenNotActive" fill="hold" evtFilter="cancelBubble" nodeType="interactiveSeq">
                <p:stCondLst>
                  <p:cond evt="onClick" delay="0">
                    <p:tgtEl>
                      <p:spTgt spid="7"/>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7"/>
                                        </p:tgtEl>
                                      </p:cBhvr>
                                    </p:cmd>
                                  </p:childTnLst>
                                </p:cTn>
                              </p:par>
                            </p:childTnLst>
                          </p:cTn>
                        </p:par>
                      </p:childTnLst>
                    </p:cTn>
                  </p:par>
                </p:childTnLst>
              </p:cTn>
              <p:nextCondLst>
                <p:cond evt="onClick" delay="0">
                  <p:tgtEl>
                    <p:spTgt spid="7"/>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70561"/>
            <a:ext cx="10917936" cy="1542818"/>
          </a:xfrm>
        </p:spPr>
        <p:txBody>
          <a:bodyPr>
            <a:normAutofit/>
          </a:bodyPr>
          <a:lstStyle/>
          <a:p>
            <a:r>
              <a:rPr lang="en-US" sz="5400" b="0" dirty="0"/>
              <a:t>U.S.-Taliban Peace Deal</a:t>
            </a:r>
          </a:p>
        </p:txBody>
      </p:sp>
      <p:sp>
        <p:nvSpPr>
          <p:cNvPr id="4" name="Slide Number Placeholder 3"/>
          <p:cNvSpPr>
            <a:spLocks noGrp="1"/>
          </p:cNvSpPr>
          <p:nvPr>
            <p:ph type="sldNum" sz="quarter" idx="12"/>
          </p:nvPr>
        </p:nvSpPr>
        <p:spPr/>
        <p:txBody>
          <a:bodyPr/>
          <a:lstStyle/>
          <a:p>
            <a:fld id="{F2FD251E-7DF1-4C62-8D87-7777D7BC030E}" type="slidenum">
              <a:rPr lang="en-US" smtClean="0"/>
              <a:t>3</a:t>
            </a:fld>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931110033"/>
              </p:ext>
            </p:extLst>
          </p:nvPr>
        </p:nvGraphicFramePr>
        <p:xfrm>
          <a:off x="1066800" y="2565399"/>
          <a:ext cx="10058400" cy="3908083"/>
        </p:xfrm>
        <a:graphic>
          <a:graphicData uri="http://schemas.openxmlformats.org/drawingml/2006/table">
            <a:tbl>
              <a:tblPr firstRow="1" bandRow="1">
                <a:tableStyleId>{2D5ABB26-0587-4C30-8999-92F81FD0307C}</a:tableStyleId>
              </a:tblPr>
              <a:tblGrid>
                <a:gridCol w="5029200">
                  <a:extLst>
                    <a:ext uri="{9D8B030D-6E8A-4147-A177-3AD203B41FA5}">
                      <a16:colId xmlns:a16="http://schemas.microsoft.com/office/drawing/2014/main" val="20000"/>
                    </a:ext>
                  </a:extLst>
                </a:gridCol>
                <a:gridCol w="5029200">
                  <a:extLst>
                    <a:ext uri="{9D8B030D-6E8A-4147-A177-3AD203B41FA5}">
                      <a16:colId xmlns:a16="http://schemas.microsoft.com/office/drawing/2014/main" val="20001"/>
                    </a:ext>
                  </a:extLst>
                </a:gridCol>
              </a:tblGrid>
              <a:tr h="3908083">
                <a:tc>
                  <a:txBody>
                    <a:bodyPr/>
                    <a:lstStyle/>
                    <a:p>
                      <a:r>
                        <a:rPr lang="en-US" sz="1800" kern="1200" dirty="0">
                          <a:solidFill>
                            <a:schemeClr val="tx1"/>
                          </a:solidFill>
                          <a:effectLst/>
                          <a:latin typeface="+mn-lt"/>
                          <a:ea typeface="+mn-ea"/>
                          <a:cs typeface="+mn-cs"/>
                        </a:rPr>
                        <a:t>Within the first 135 days of the deal, U.S. troops must be reduced from 13,000 down to 8,600 troops. After 14 months, all U.S. and NATO troops must be withdrawn.</a:t>
                      </a:r>
                    </a:p>
                    <a:p>
                      <a:r>
                        <a:rPr lang="en-US" sz="1800" kern="1200" dirty="0">
                          <a:solidFill>
                            <a:schemeClr val="tx1"/>
                          </a:solidFill>
                          <a:effectLst/>
                          <a:latin typeface="+mn-lt"/>
                          <a:ea typeface="+mn-ea"/>
                          <a:cs typeface="+mn-cs"/>
                        </a:rPr>
                        <a:t> </a:t>
                      </a:r>
                    </a:p>
                    <a:p>
                      <a:r>
                        <a:rPr lang="en-US" sz="1800" kern="1200" dirty="0">
                          <a:solidFill>
                            <a:schemeClr val="tx1"/>
                          </a:solidFill>
                          <a:effectLst/>
                          <a:latin typeface="+mn-lt"/>
                          <a:ea typeface="+mn-ea"/>
                          <a:cs typeface="+mn-cs"/>
                        </a:rPr>
                        <a:t>After a week-long ceasefire designed to be a trust building exercise, a long-term bilateral agreement was signed by the U.S. and the Taliban, with Afghan officials largely left out of negotiations.</a:t>
                      </a:r>
                    </a:p>
                    <a:p>
                      <a:r>
                        <a:rPr lang="en-US" sz="1800" kern="1200" dirty="0">
                          <a:solidFill>
                            <a:schemeClr val="tx1"/>
                          </a:solidFill>
                          <a:effectLst/>
                          <a:latin typeface="+mn-lt"/>
                          <a:ea typeface="+mn-ea"/>
                          <a:cs typeface="+mn-cs"/>
                        </a:rPr>
                        <a:t> </a:t>
                      </a:r>
                    </a:p>
                    <a:p>
                      <a:r>
                        <a:rPr lang="en-US" sz="1800" b="1" kern="1200" dirty="0">
                          <a:solidFill>
                            <a:schemeClr val="tx1"/>
                          </a:solidFill>
                          <a:effectLst/>
                          <a:latin typeface="+mn-lt"/>
                          <a:ea typeface="+mn-ea"/>
                          <a:cs typeface="+mn-cs"/>
                        </a:rPr>
                        <a:t>Will the Afghan government likely agree with the deal outlined by the U.S. and the Taliban?</a:t>
                      </a:r>
                    </a:p>
                    <a:p>
                      <a:endParaRPr lang="en-US" sz="1800" b="1" i="0" kern="1200" baseline="0" dirty="0">
                        <a:solidFill>
                          <a:schemeClr val="tx1"/>
                        </a:solidFill>
                        <a:effectLst/>
                        <a:latin typeface="+mn-lt"/>
                        <a:ea typeface="+mn-ea"/>
                        <a:cs typeface="+mn-cs"/>
                      </a:endParaRPr>
                    </a:p>
                  </a:txBody>
                  <a:tcPr/>
                </a:tc>
                <a:tc>
                  <a:txBody>
                    <a:bodyPr/>
                    <a:lstStyle/>
                    <a:p>
                      <a:endParaRPr lang="en-US" dirty="0"/>
                    </a:p>
                  </a:txBody>
                  <a:tcPr/>
                </a:tc>
                <a:extLst>
                  <a:ext uri="{0D108BD9-81ED-4DB2-BD59-A6C34878D82A}">
                    <a16:rowId xmlns:a16="http://schemas.microsoft.com/office/drawing/2014/main" val="10000"/>
                  </a:ext>
                </a:extLst>
              </a:tr>
            </a:tbl>
          </a:graphicData>
        </a:graphic>
      </p:graphicFrame>
      <p:pic>
        <p:nvPicPr>
          <p:cNvPr id="7" name="Online Media 6" descr="U.S. and Taliban sign peace deal">
            <a:hlinkClick r:id="" action="ppaction://media"/>
            <a:extLst>
              <a:ext uri="{FF2B5EF4-FFF2-40B4-BE49-F238E27FC236}">
                <a16:creationId xmlns:a16="http://schemas.microsoft.com/office/drawing/2014/main" id="{ECD15930-CF08-604F-B96B-BC1D5E8BCB15}"/>
              </a:ext>
            </a:extLst>
          </p:cNvPr>
          <p:cNvPicPr>
            <a:picLocks noRot="1" noChangeAspect="1"/>
          </p:cNvPicPr>
          <p:nvPr>
            <a:videoFile r:link="rId1"/>
          </p:nvPr>
        </p:nvPicPr>
        <p:blipFill>
          <a:blip r:embed="rId4"/>
          <a:stretch>
            <a:fillRect/>
          </a:stretch>
        </p:blipFill>
        <p:spPr>
          <a:xfrm>
            <a:off x="6096000" y="2565398"/>
            <a:ext cx="5888736" cy="3750996"/>
          </a:xfrm>
          <a:prstGeom prst="rect">
            <a:avLst/>
          </a:prstGeom>
        </p:spPr>
      </p:pic>
    </p:spTree>
    <p:extLst>
      <p:ext uri="{BB962C8B-B14F-4D97-AF65-F5344CB8AC3E}">
        <p14:creationId xmlns:p14="http://schemas.microsoft.com/office/powerpoint/2010/main" val="1957933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7"/>
                </p:tgtEl>
              </p:cMediaNode>
            </p:video>
            <p:seq concurrent="1" nextAc="seek">
              <p:cTn id="8" restart="whenNotActive" fill="hold" evtFilter="cancelBubble" nodeType="interactiveSeq">
                <p:stCondLst>
                  <p:cond evt="onClick" delay="0">
                    <p:tgtEl>
                      <p:spTgt spid="7"/>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7"/>
                                        </p:tgtEl>
                                      </p:cBhvr>
                                    </p:cmd>
                                  </p:childTnLst>
                                </p:cTn>
                              </p:par>
                            </p:childTnLst>
                          </p:cTn>
                        </p:par>
                      </p:childTnLst>
                    </p:cTn>
                  </p:par>
                </p:childTnLst>
              </p:cTn>
              <p:nextCondLst>
                <p:cond evt="onClick" delay="0">
                  <p:tgtEl>
                    <p:spTgt spid="7"/>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70561"/>
            <a:ext cx="10917936" cy="1542818"/>
          </a:xfrm>
        </p:spPr>
        <p:txBody>
          <a:bodyPr>
            <a:normAutofit/>
          </a:bodyPr>
          <a:lstStyle/>
          <a:p>
            <a:r>
              <a:rPr lang="en-US" sz="5400" b="0" dirty="0"/>
              <a:t>Background and Key Concepts</a:t>
            </a:r>
          </a:p>
        </p:txBody>
      </p:sp>
      <p:sp>
        <p:nvSpPr>
          <p:cNvPr id="4" name="Slide Number Placeholder 3"/>
          <p:cNvSpPr>
            <a:spLocks noGrp="1"/>
          </p:cNvSpPr>
          <p:nvPr>
            <p:ph type="sldNum" sz="quarter" idx="12"/>
          </p:nvPr>
        </p:nvSpPr>
        <p:spPr/>
        <p:txBody>
          <a:bodyPr/>
          <a:lstStyle/>
          <a:p>
            <a:fld id="{F2FD251E-7DF1-4C62-8D87-7777D7BC030E}" type="slidenum">
              <a:rPr lang="en-US" smtClean="0"/>
              <a:t>4</a:t>
            </a:fld>
            <a:endParaRPr lang="en-US" dirty="0"/>
          </a:p>
        </p:txBody>
      </p:sp>
      <p:sp>
        <p:nvSpPr>
          <p:cNvPr id="3" name="TextBox 2"/>
          <p:cNvSpPr txBox="1"/>
          <p:nvPr/>
        </p:nvSpPr>
        <p:spPr>
          <a:xfrm>
            <a:off x="1226314" y="2593394"/>
            <a:ext cx="9948042" cy="3477875"/>
          </a:xfrm>
          <a:prstGeom prst="rect">
            <a:avLst/>
          </a:prstGeom>
          <a:noFill/>
        </p:spPr>
        <p:txBody>
          <a:bodyPr wrap="square" rtlCol="0">
            <a:spAutoFit/>
          </a:bodyPr>
          <a:lstStyle/>
          <a:p>
            <a:pPr marL="285750" indent="-285750">
              <a:buFont typeface="Arial" panose="020B0604020202020204" pitchFamily="34" charset="0"/>
              <a:buChar char="•"/>
            </a:pPr>
            <a:r>
              <a:rPr lang="en-US" sz="2000" dirty="0"/>
              <a:t>The Taliban are a hardline Islamic movement that emerged in the early 1990s in northern Pakistan, following the withdrawal of Soviet troops from Afghanistan. </a:t>
            </a:r>
          </a:p>
          <a:p>
            <a:pPr marL="285750" indent="-285750">
              <a:buFont typeface="Arial" panose="020B0604020202020204" pitchFamily="34" charset="0"/>
              <a:buChar char="•"/>
            </a:pPr>
            <a:r>
              <a:rPr lang="en-US" sz="2000" dirty="0"/>
              <a:t>The Taliban, which is Pashto for "students”, rose to power by promising to restore peace and security to the region and promising to enforce their own austere version of Sharia, or Islamic law.</a:t>
            </a:r>
          </a:p>
          <a:p>
            <a:pPr marL="285750" indent="-285750">
              <a:buFont typeface="Arial" panose="020B0604020202020204" pitchFamily="34" charset="0"/>
              <a:buChar char="•"/>
            </a:pPr>
            <a:r>
              <a:rPr lang="en-US" sz="2000" dirty="0"/>
              <a:t>By 1999, the Taliban had gained control of nearly 90% of the territory in Afghanistan.</a:t>
            </a:r>
          </a:p>
          <a:p>
            <a:pPr marL="285750" indent="-285750">
              <a:buFont typeface="Arial" panose="020B0604020202020204" pitchFamily="34" charset="0"/>
              <a:buChar char="•"/>
            </a:pPr>
            <a:r>
              <a:rPr lang="en-US" sz="2000" dirty="0"/>
              <a:t>Following the attacks on the World Trade Center in 2001, the Taliban were accused of providing sanctuary to Osama Bin Laden and the al-Qaeda movement who were blamed for the attacks.</a:t>
            </a:r>
          </a:p>
          <a:p>
            <a:pPr marL="285750" indent="-285750">
              <a:buFont typeface="Arial" panose="020B0604020202020204" pitchFamily="34" charset="0"/>
              <a:buChar char="•"/>
            </a:pPr>
            <a:r>
              <a:rPr lang="en-US" sz="2000" dirty="0"/>
              <a:t>According to </a:t>
            </a:r>
            <a:r>
              <a:rPr lang="en-US" sz="2000" i="1" dirty="0"/>
              <a:t>BBC News</a:t>
            </a:r>
            <a:r>
              <a:rPr lang="en-US" sz="2000" dirty="0"/>
              <a:t>, the total military expenditure in Afghanistan (from October 2001 until September 2019) was $778 </a:t>
            </a:r>
            <a:r>
              <a:rPr lang="en-US" sz="2000" dirty="0" err="1"/>
              <a:t>bil</a:t>
            </a:r>
            <a:r>
              <a:rPr lang="en-US" sz="2000" dirty="0"/>
              <a:t>. plus roughly $44 </a:t>
            </a:r>
            <a:r>
              <a:rPr lang="en-US" sz="2000" dirty="0" err="1"/>
              <a:t>bil</a:t>
            </a:r>
            <a:r>
              <a:rPr lang="en-US" sz="2000" dirty="0"/>
              <a:t>. on infrastructure reconstruction.</a:t>
            </a:r>
          </a:p>
        </p:txBody>
      </p:sp>
    </p:spTree>
    <p:extLst>
      <p:ext uri="{BB962C8B-B14F-4D97-AF65-F5344CB8AC3E}">
        <p14:creationId xmlns:p14="http://schemas.microsoft.com/office/powerpoint/2010/main" val="1109344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70561"/>
            <a:ext cx="10917936" cy="1542818"/>
          </a:xfrm>
        </p:spPr>
        <p:txBody>
          <a:bodyPr>
            <a:normAutofit/>
          </a:bodyPr>
          <a:lstStyle/>
          <a:p>
            <a:r>
              <a:rPr lang="en-US" sz="5400" b="0" dirty="0"/>
              <a:t>Assessment</a:t>
            </a:r>
          </a:p>
        </p:txBody>
      </p:sp>
      <p:sp>
        <p:nvSpPr>
          <p:cNvPr id="3" name="Content Placeholder 2"/>
          <p:cNvSpPr>
            <a:spLocks noGrp="1"/>
          </p:cNvSpPr>
          <p:nvPr>
            <p:ph idx="1"/>
          </p:nvPr>
        </p:nvSpPr>
        <p:spPr/>
        <p:txBody>
          <a:bodyPr>
            <a:normAutofit/>
          </a:bodyPr>
          <a:lstStyle/>
          <a:p>
            <a:r>
              <a:rPr lang="en-US" b="1" dirty="0">
                <a:solidFill>
                  <a:schemeClr val="tx1"/>
                </a:solidFill>
              </a:rPr>
              <a:t>Writing</a:t>
            </a:r>
            <a:r>
              <a:rPr lang="en-US" dirty="0">
                <a:solidFill>
                  <a:schemeClr val="tx1"/>
                </a:solidFill>
              </a:rPr>
              <a:t>: Describe the history of the conflict between the U.S. and the Taliban. Why has the conflict lasted so long and what has changed, politically, to allow for peace talks?</a:t>
            </a:r>
          </a:p>
          <a:p>
            <a:r>
              <a:rPr lang="en-US" b="1" dirty="0">
                <a:solidFill>
                  <a:schemeClr val="tx1"/>
                </a:solidFill>
              </a:rPr>
              <a:t>Debate</a:t>
            </a:r>
            <a:r>
              <a:rPr lang="en-US" dirty="0">
                <a:solidFill>
                  <a:schemeClr val="tx1"/>
                </a:solidFill>
              </a:rPr>
              <a:t>: The negotiations between the U.S. and the Taliban have resulted in a stalemate rather than a true peace deal.</a:t>
            </a:r>
          </a:p>
          <a:p>
            <a:r>
              <a:rPr lang="en-US" b="1" dirty="0">
                <a:solidFill>
                  <a:schemeClr val="tx1"/>
                </a:solidFill>
              </a:rPr>
              <a:t>Poll</a:t>
            </a:r>
            <a:r>
              <a:rPr lang="en-US" dirty="0">
                <a:solidFill>
                  <a:schemeClr val="tx1"/>
                </a:solidFill>
              </a:rPr>
              <a:t>: Will the peace deal last?</a:t>
            </a:r>
          </a:p>
          <a:p>
            <a:r>
              <a:rPr lang="en-US" b="1" dirty="0">
                <a:solidFill>
                  <a:schemeClr val="tx1"/>
                </a:solidFill>
              </a:rPr>
              <a:t>Short Answer</a:t>
            </a:r>
            <a:r>
              <a:rPr lang="en-US" dirty="0">
                <a:solidFill>
                  <a:schemeClr val="tx1"/>
                </a:solidFill>
              </a:rPr>
              <a:t>: What does this peace deal mean for the people of Afghanistan?</a:t>
            </a:r>
          </a:p>
        </p:txBody>
      </p:sp>
      <p:sp>
        <p:nvSpPr>
          <p:cNvPr id="4" name="Slide Number Placeholder 3"/>
          <p:cNvSpPr>
            <a:spLocks noGrp="1"/>
          </p:cNvSpPr>
          <p:nvPr>
            <p:ph type="sldNum" sz="quarter" idx="12"/>
          </p:nvPr>
        </p:nvSpPr>
        <p:spPr/>
        <p:txBody>
          <a:bodyPr/>
          <a:lstStyle/>
          <a:p>
            <a:fld id="{F2FD251E-7DF1-4C62-8D87-7777D7BC030E}" type="slidenum">
              <a:rPr lang="en-US" smtClean="0"/>
              <a:t>5</a:t>
            </a:fld>
            <a:endParaRPr lang="en-US" dirty="0"/>
          </a:p>
        </p:txBody>
      </p:sp>
    </p:spTree>
    <p:extLst>
      <p:ext uri="{BB962C8B-B14F-4D97-AF65-F5344CB8AC3E}">
        <p14:creationId xmlns:p14="http://schemas.microsoft.com/office/powerpoint/2010/main" val="4096844131"/>
      </p:ext>
    </p:extLst>
  </p:cSld>
  <p:clrMapOvr>
    <a:masterClrMapping/>
  </p:clrMapOvr>
</p:sld>
</file>

<file path=ppt/theme/theme1.xml><?xml version="1.0" encoding="utf-8"?>
<a:theme xmlns:a="http://schemas.openxmlformats.org/drawingml/2006/main" name="Retrospect">
  <a:themeElements>
    <a:clrScheme name="CQ Press">
      <a:dk1>
        <a:srgbClr val="4B545D"/>
      </a:dk1>
      <a:lt1>
        <a:sysClr val="window" lastClr="FFFFFF"/>
      </a:lt1>
      <a:dk2>
        <a:srgbClr val="FBAD19"/>
      </a:dk2>
      <a:lt2>
        <a:srgbClr val="65707C"/>
      </a:lt2>
      <a:accent1>
        <a:srgbClr val="FBAD19"/>
      </a:accent1>
      <a:accent2>
        <a:srgbClr val="65707C"/>
      </a:accent2>
      <a:accent3>
        <a:srgbClr val="FBAD19"/>
      </a:accent3>
      <a:accent4>
        <a:srgbClr val="A0A9B2"/>
      </a:accent4>
      <a:accent5>
        <a:srgbClr val="FBAD19"/>
      </a:accent5>
      <a:accent6>
        <a:srgbClr val="65707C"/>
      </a:accent6>
      <a:hlink>
        <a:srgbClr val="7B7B7B"/>
      </a:hlink>
      <a:folHlink>
        <a:srgbClr val="FFD965"/>
      </a:folHlink>
    </a:clrScheme>
    <a:fontScheme name="Corbel">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17981</TotalTime>
  <Words>760</Words>
  <Application>Microsoft Office PowerPoint</Application>
  <PresentationFormat>Widescreen</PresentationFormat>
  <Paragraphs>81</Paragraphs>
  <Slides>5</Slides>
  <Notes>5</Notes>
  <HiddenSlides>0</HiddenSlides>
  <MMClips>2</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Corbel</vt:lpstr>
      <vt:lpstr>Retrospect</vt:lpstr>
      <vt:lpstr>CQ Press  Lecture Spark</vt:lpstr>
      <vt:lpstr>U.S.-Taliban Peace Deal</vt:lpstr>
      <vt:lpstr>U.S.-Taliban Peace Deal</vt:lpstr>
      <vt:lpstr>Background and Key Concepts</vt:lpstr>
      <vt:lpstr>Assessment</vt:lpstr>
    </vt:vector>
  </TitlesOfParts>
  <Company>SAGE Publishing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Scott Greenan</dc:creator>
  <cp:lastModifiedBy>Alissa Nance</cp:lastModifiedBy>
  <cp:revision>384</cp:revision>
  <cp:lastPrinted>2018-02-19T15:16:09Z</cp:lastPrinted>
  <dcterms:created xsi:type="dcterms:W3CDTF">2017-10-25T15:00:07Z</dcterms:created>
  <dcterms:modified xsi:type="dcterms:W3CDTF">2020-03-03T15:57:49Z</dcterms:modified>
</cp:coreProperties>
</file>