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webextensions/webextension1.xml" ContentType="application/vnd.ms-office.webextension+xml"/>
  <Override PartName="/ppt/notesSlides/notesSlide3.xml" ContentType="application/vnd.openxmlformats-officedocument.presentationml.notesSlide+xml"/>
  <Override PartName="/ppt/webextensions/webextension2.xml" ContentType="application/vnd.ms-office.webextension+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
  </p:notesMasterIdLst>
  <p:sldIdLst>
    <p:sldId id="256" r:id="rId2"/>
    <p:sldId id="257" r:id="rId3"/>
    <p:sldId id="260" r:id="rId4"/>
    <p:sldId id="262"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6DD15776-09C7-45C0-A185-DCBD79BC308C}">
          <p14:sldIdLst>
            <p14:sldId id="256"/>
            <p14:sldId id="257"/>
            <p14:sldId id="260"/>
            <p14:sldId id="262"/>
            <p14:sldId id="26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2247" autoAdjust="0"/>
    <p:restoredTop sz="71091" autoAdjust="0"/>
  </p:normalViewPr>
  <p:slideViewPr>
    <p:cSldViewPr snapToGrid="0">
      <p:cViewPr varScale="1">
        <p:scale>
          <a:sx n="52" d="100"/>
          <a:sy n="52" d="100"/>
        </p:scale>
        <p:origin x="438" y="66"/>
      </p:cViewPr>
      <p:guideLst/>
    </p:cSldViewPr>
  </p:slideViewPr>
  <p:outlineViewPr>
    <p:cViewPr>
      <p:scale>
        <a:sx n="33" d="100"/>
        <a:sy n="33" d="100"/>
      </p:scale>
      <p:origin x="0" y="0"/>
    </p:cViewPr>
  </p:outlineViewPr>
  <p:notesTextViewPr>
    <p:cViewPr>
      <p:scale>
        <a:sx n="1" d="1"/>
        <a:sy n="1" d="1"/>
      </p:scale>
      <p:origin x="0" y="-978"/>
    </p:cViewPr>
  </p:notesTextViewPr>
  <p:sorterViewPr>
    <p:cViewPr>
      <p:scale>
        <a:sx n="66" d="100"/>
        <a:sy n="66" d="100"/>
      </p:scale>
      <p:origin x="0" y="0"/>
    </p:cViewPr>
  </p:sorterViewPr>
  <p:notesViewPr>
    <p:cSldViewPr snapToGrid="0">
      <p:cViewPr>
        <p:scale>
          <a:sx n="97" d="100"/>
          <a:sy n="97" d="100"/>
        </p:scale>
        <p:origin x="2256" y="-5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EA2A24-EAFC-4085-836A-56A292881409}" type="datetimeFigureOut">
              <a:rPr lang="en-US" smtClean="0"/>
              <a:t>4/9/2018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CFB4D4-8259-430E-904B-CA15EE803691}" type="slidenum">
              <a:rPr lang="en-US" smtClean="0"/>
              <a:t>‹#›</a:t>
            </a:fld>
            <a:endParaRPr lang="en-US" dirty="0"/>
          </a:p>
        </p:txBody>
      </p:sp>
    </p:spTree>
    <p:extLst>
      <p:ext uri="{BB962C8B-B14F-4D97-AF65-F5344CB8AC3E}">
        <p14:creationId xmlns:p14="http://schemas.microsoft.com/office/powerpoint/2010/main" val="2684155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npr.org/2018/03/28/597308044/the-memphis-sanitation-workers-strike-kings-last-cause-for-economic-justice"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s://www.huffingtonpost.com/entry/stephon-clark-protest-martin-luther-king-death-anniversary_us_5ac58a57e4b09ef3b24362cd" TargetMode="External"/><Relationship Id="rId4" Type="http://schemas.openxmlformats.org/officeDocument/2006/relationships/hyperlink" Target="https://www.cnn.com/us/live-news/mlk-50th-anniversary/"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abcnews.go.com/GMA/News/martin-luther-king-jrs-granddaughter-reflects-50-years/story?id=54225912"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www.cnn.com/2018/04/04/politics/civil-rights-activists-martin-luther-king-jr-legacy/index.html"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X0kKDlOgXiU" TargetMode="External"/><Relationship Id="rId7" Type="http://schemas.openxmlformats.org/officeDocument/2006/relationships/hyperlink" Target="https://www.youtube.com/watch?v=IxoiQU_aE8Y"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www.youtube.com/watch?v=beNEzcqxlZA" TargetMode="External"/><Relationship Id="rId5" Type="http://schemas.openxmlformats.org/officeDocument/2006/relationships/hyperlink" Target="https://www.youtube.com/watch?v=dArHgi3LMV8" TargetMode="External"/><Relationship Id="rId4" Type="http://schemas.openxmlformats.org/officeDocument/2006/relationships/hyperlink" Target="https://www.youtube.com/watch?v=oO86oMDmpA0"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CFB4D4-8259-430E-904B-CA15EE803691}" type="slidenum">
              <a:rPr lang="en-US" smtClean="0"/>
              <a:t>1</a:t>
            </a:fld>
            <a:endParaRPr lang="en-US" dirty="0"/>
          </a:p>
        </p:txBody>
      </p:sp>
    </p:spTree>
    <p:extLst>
      <p:ext uri="{BB962C8B-B14F-4D97-AF65-F5344CB8AC3E}">
        <p14:creationId xmlns:p14="http://schemas.microsoft.com/office/powerpoint/2010/main" val="445341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Much</a:t>
            </a:r>
            <a:r>
              <a:rPr lang="en-US" sz="1200" b="0" i="0" u="none" strike="noStrike" kern="1200" baseline="0" dirty="0" smtClean="0">
                <a:solidFill>
                  <a:schemeClr val="tx1"/>
                </a:solidFill>
                <a:effectLst/>
                <a:latin typeface="+mn-lt"/>
                <a:ea typeface="+mn-ea"/>
                <a:cs typeface="+mn-cs"/>
              </a:rPr>
              <a:t> of the commemoration of Martin Luther King Jr.’s death focused on why he was in Memphis. While students might be familiar with King’s efforts for civil rights, they might be less familiar with his focus on economic rights. </a:t>
            </a:r>
            <a:endParaRPr lang="en-US" sz="1200" b="0" i="0" u="none" strike="noStrike" kern="1200" dirty="0" smtClean="0">
              <a:solidFill>
                <a:schemeClr val="tx1"/>
              </a:solidFill>
              <a:effectLst/>
              <a:latin typeface="+mn-lt"/>
              <a:ea typeface="+mn-ea"/>
              <a:cs typeface="+mn-cs"/>
            </a:endParaRPr>
          </a:p>
          <a:p>
            <a:pPr rtl="0"/>
            <a:endParaRPr lang="en-US" sz="1200" b="1" i="0" u="none" strike="noStrike" kern="1200" dirty="0" smtClean="0">
              <a:solidFill>
                <a:schemeClr val="tx1"/>
              </a:solidFill>
              <a:effectLst/>
              <a:latin typeface="+mn-lt"/>
              <a:ea typeface="+mn-ea"/>
              <a:cs typeface="+mn-cs"/>
            </a:endParaRPr>
          </a:p>
          <a:p>
            <a:pPr rtl="0"/>
            <a:r>
              <a:rPr lang="en-US" sz="1200" b="1" i="0" u="none" strike="noStrike" kern="1200" dirty="0" smtClean="0">
                <a:solidFill>
                  <a:schemeClr val="tx1"/>
                </a:solidFill>
                <a:effectLst/>
                <a:latin typeface="+mn-lt"/>
                <a:ea typeface="+mn-ea"/>
                <a:cs typeface="+mn-cs"/>
              </a:rPr>
              <a:t>History of MLK’s assassination and immediate reactions to it; MLK’s fight for economic as well as racial justice; reflection on where we are now:</a:t>
            </a:r>
            <a:endParaRPr lang="en-US" b="0" dirty="0" smtClean="0">
              <a:effectLst/>
            </a:endParaRPr>
          </a:p>
          <a:p>
            <a:pPr rtl="0"/>
            <a:r>
              <a:rPr lang="en-US" sz="1200" b="0" i="0" u="none" strike="noStrike" kern="1200" dirty="0" smtClean="0">
                <a:solidFill>
                  <a:schemeClr val="tx1"/>
                </a:solidFill>
                <a:effectLst/>
                <a:latin typeface="+mn-lt"/>
                <a:ea typeface="+mn-ea"/>
                <a:cs typeface="+mn-cs"/>
              </a:rPr>
              <a:t>“When MLK Was Killed, He Was In Memphis Fighting For Economic Justice”</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DEBBIE ELLIOTT</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NPR: Heard on All Things Considered</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March 28, 2018</a:t>
            </a:r>
            <a:endParaRPr lang="en-US" b="0" dirty="0" smtClean="0">
              <a:effectLst/>
            </a:endParaRPr>
          </a:p>
          <a:p>
            <a:pPr rtl="0"/>
            <a:r>
              <a:rPr lang="en-US" sz="1200" b="0" i="0" u="sng" strike="noStrike" kern="1200" dirty="0" smtClean="0">
                <a:solidFill>
                  <a:schemeClr val="tx1"/>
                </a:solidFill>
                <a:effectLst/>
                <a:latin typeface="+mn-lt"/>
                <a:ea typeface="+mn-ea"/>
                <a:cs typeface="+mn-cs"/>
                <a:hlinkClick r:id="rId3"/>
              </a:rPr>
              <a:t>https://www.npr.org/2018/03/28/597308044/the-memphis-sanitation-workers-strike-kings-last-cause-for-economic-justice</a:t>
            </a:r>
            <a:endParaRPr lang="en-US" b="0" dirty="0" smtClean="0">
              <a:effectLst/>
            </a:endParaRPr>
          </a:p>
          <a:p>
            <a:pPr rtl="0"/>
            <a:r>
              <a:rPr lang="en-US" b="0" dirty="0" smtClean="0">
                <a:effectLst/>
              </a:rPr>
              <a:t/>
            </a:r>
            <a:br>
              <a:rPr lang="en-US" b="0" dirty="0" smtClean="0">
                <a:effectLst/>
              </a:rPr>
            </a:br>
            <a:r>
              <a:rPr lang="en-US" sz="1200" b="1" i="0" u="none" strike="noStrike" kern="1200" dirty="0" smtClean="0">
                <a:solidFill>
                  <a:schemeClr val="tx1"/>
                </a:solidFill>
                <a:effectLst/>
                <a:latin typeface="+mn-lt"/>
                <a:ea typeface="+mn-ea"/>
                <a:cs typeface="+mn-cs"/>
              </a:rPr>
              <a:t>CNN’s compilation of coverage from anniversary celebrations/commemorations:</a:t>
            </a:r>
            <a:endParaRPr lang="en-US" b="0" dirty="0" smtClean="0">
              <a:effectLst/>
            </a:endParaRPr>
          </a:p>
          <a:p>
            <a:pPr rtl="0"/>
            <a:r>
              <a:rPr lang="en-US" sz="1200" b="0" i="0" u="none" strike="noStrike" kern="1200" dirty="0" smtClean="0">
                <a:solidFill>
                  <a:schemeClr val="tx1"/>
                </a:solidFill>
                <a:effectLst/>
                <a:latin typeface="+mn-lt"/>
                <a:ea typeface="+mn-ea"/>
                <a:cs typeface="+mn-cs"/>
              </a:rPr>
              <a:t>“America marks the 50th anniversary of MLK's assassination”</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By Meg Wagner and Veronica Rocha</a:t>
            </a:r>
            <a:endParaRPr lang="en-US" b="0" dirty="0" smtClean="0">
              <a:effectLst/>
            </a:endParaRPr>
          </a:p>
          <a:p>
            <a:pPr rtl="0"/>
            <a:r>
              <a:rPr lang="en-US" sz="1200" b="0" i="0" u="none" strike="noStrike" kern="1200" dirty="0" smtClean="0">
                <a:solidFill>
                  <a:schemeClr val="tx1"/>
                </a:solidFill>
                <a:effectLst/>
                <a:latin typeface="+mn-lt"/>
                <a:ea typeface="+mn-ea"/>
                <a:cs typeface="+mn-cs"/>
              </a:rPr>
              <a:t>CNN</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April 4, 2018</a:t>
            </a:r>
            <a:endParaRPr lang="en-US" b="0" dirty="0" smtClean="0">
              <a:effectLst/>
            </a:endParaRPr>
          </a:p>
          <a:p>
            <a:pPr rtl="0"/>
            <a:r>
              <a:rPr lang="en-US" sz="1200" b="0" i="0" u="sng" strike="noStrike" kern="1200" dirty="0" smtClean="0">
                <a:solidFill>
                  <a:schemeClr val="tx1"/>
                </a:solidFill>
                <a:effectLst/>
                <a:latin typeface="+mn-lt"/>
                <a:ea typeface="+mn-ea"/>
                <a:cs typeface="+mn-cs"/>
                <a:hlinkClick r:id="rId4"/>
              </a:rPr>
              <a:t>https://www.cnn.com/us/live-news/mlk-50th-anniversary/</a:t>
            </a:r>
            <a:endParaRPr lang="en-US" b="0" dirty="0" smtClean="0">
              <a:effectLst/>
            </a:endParaRPr>
          </a:p>
          <a:p>
            <a:pPr rtl="0"/>
            <a:r>
              <a:rPr lang="en-US" b="0" dirty="0" smtClean="0">
                <a:effectLst/>
              </a:rPr>
              <a:t/>
            </a:r>
            <a:br>
              <a:rPr lang="en-US" b="0" dirty="0" smtClean="0">
                <a:effectLst/>
              </a:rPr>
            </a:br>
            <a:r>
              <a:rPr lang="en-US" sz="1200" b="1" i="0" u="none" strike="noStrike" kern="1200" dirty="0" smtClean="0">
                <a:solidFill>
                  <a:schemeClr val="tx1"/>
                </a:solidFill>
                <a:effectLst/>
                <a:latin typeface="+mn-lt"/>
                <a:ea typeface="+mn-ea"/>
                <a:cs typeface="+mn-cs"/>
              </a:rPr>
              <a:t>BLM protests &amp; relation to MLK’s legacy:</a:t>
            </a:r>
            <a:endParaRPr lang="en-US" b="0" dirty="0" smtClean="0">
              <a:effectLst/>
            </a:endParaRPr>
          </a:p>
          <a:p>
            <a:pPr rtl="0"/>
            <a:r>
              <a:rPr lang="en-US" sz="1200" b="0" i="0" u="none" strike="noStrike" kern="1200" dirty="0" smtClean="0">
                <a:solidFill>
                  <a:schemeClr val="tx1"/>
                </a:solidFill>
                <a:effectLst/>
                <a:latin typeface="+mn-lt"/>
                <a:ea typeface="+mn-ea"/>
                <a:cs typeface="+mn-cs"/>
              </a:rPr>
              <a:t>“Protests Continue For Stephon Clark On Martin Luther King Jr.’s Death Anniversary”</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By Carla Herreria</a:t>
            </a:r>
            <a:endParaRPr lang="en-US" b="0" dirty="0" smtClean="0">
              <a:effectLst/>
            </a:endParaRPr>
          </a:p>
          <a:p>
            <a:pPr rtl="0"/>
            <a:r>
              <a:rPr lang="en-US" sz="1200" b="0" i="0" u="none" strike="noStrike" kern="1200" dirty="0" smtClean="0">
                <a:solidFill>
                  <a:schemeClr val="tx1"/>
                </a:solidFill>
                <a:effectLst/>
                <a:latin typeface="+mn-lt"/>
                <a:ea typeface="+mn-ea"/>
                <a:cs typeface="+mn-cs"/>
              </a:rPr>
              <a:t>HuffPost</a:t>
            </a:r>
            <a:endParaRPr lang="en-US" b="0" dirty="0" smtClean="0">
              <a:effectLst/>
            </a:endParaRPr>
          </a:p>
          <a:p>
            <a:pPr rtl="0"/>
            <a:r>
              <a:rPr lang="en-US" sz="1200" b="0" i="0" u="none" strike="noStrike" kern="1200" dirty="0" smtClean="0">
                <a:solidFill>
                  <a:schemeClr val="tx1"/>
                </a:solidFill>
                <a:effectLst/>
                <a:latin typeface="+mn-lt"/>
                <a:ea typeface="+mn-ea"/>
                <a:cs typeface="+mn-cs"/>
              </a:rPr>
              <a:t>04/05/2018</a:t>
            </a:r>
            <a:endParaRPr lang="en-US" b="0" dirty="0" smtClean="0">
              <a:effectLst/>
            </a:endParaRPr>
          </a:p>
          <a:p>
            <a:pPr rtl="0"/>
            <a:r>
              <a:rPr lang="en-US" sz="1200" b="0" i="0" u="sng" strike="noStrike" kern="1200" dirty="0" smtClean="0">
                <a:solidFill>
                  <a:schemeClr val="tx1"/>
                </a:solidFill>
                <a:effectLst/>
                <a:latin typeface="+mn-lt"/>
                <a:ea typeface="+mn-ea"/>
                <a:cs typeface="+mn-cs"/>
                <a:hlinkClick r:id="rId5"/>
              </a:rPr>
              <a:t>https://www.huffingtonpost.com/entry/stephon-clark-protest-martin-luther-king-death-anniversary_us_5ac58a57e4b09ef3b24362cd</a:t>
            </a:r>
            <a:endParaRPr lang="en-US" b="0" dirty="0" smtClean="0">
              <a:effectLst/>
            </a:endParaRPr>
          </a:p>
          <a:p>
            <a:r>
              <a:rPr lang="en-US" dirty="0" smtClean="0"/>
              <a:t/>
            </a:r>
            <a:br>
              <a:rPr lang="en-US" dirty="0" smtClean="0"/>
            </a:br>
            <a:endParaRPr lang="en-US" sz="1200" b="1" i="0" u="none" strike="noStrike"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ACFB4D4-8259-430E-904B-CA15EE803691}" type="slidenum">
              <a:rPr lang="en-US" smtClean="0"/>
              <a:t>2</a:t>
            </a:fld>
            <a:endParaRPr lang="en-US" dirty="0"/>
          </a:p>
        </p:txBody>
      </p:sp>
    </p:spTree>
    <p:extLst>
      <p:ext uri="{BB962C8B-B14F-4D97-AF65-F5344CB8AC3E}">
        <p14:creationId xmlns:p14="http://schemas.microsoft.com/office/powerpoint/2010/main" val="1948822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These opinion</a:t>
            </a:r>
            <a:r>
              <a:rPr lang="en-US" sz="1200" b="0" i="0" u="none" strike="noStrike" kern="1200" baseline="0" dirty="0" smtClean="0">
                <a:solidFill>
                  <a:schemeClr val="tx1"/>
                </a:solidFill>
                <a:effectLst/>
                <a:latin typeface="+mn-lt"/>
                <a:ea typeface="+mn-ea"/>
                <a:cs typeface="+mn-cs"/>
              </a:rPr>
              <a:t> pieces discuss various views of King’s legacy and the contested nature of how his views might align with current social movements.</a:t>
            </a:r>
          </a:p>
          <a:p>
            <a:pPr rtl="0"/>
            <a:endParaRPr lang="en-US" sz="1200" b="0" i="0" u="none" strike="noStrike" kern="1200" baseline="0" dirty="0" smtClean="0">
              <a:solidFill>
                <a:schemeClr val="tx1"/>
              </a:solidFill>
              <a:effectLst/>
              <a:latin typeface="+mn-lt"/>
              <a:ea typeface="+mn-ea"/>
              <a:cs typeface="+mn-cs"/>
            </a:endParaRPr>
          </a:p>
          <a:p>
            <a:pPr rtl="0"/>
            <a:r>
              <a:rPr lang="en-US" sz="1200" b="1" i="0" u="none" strike="noStrike" kern="1200" dirty="0" smtClean="0">
                <a:solidFill>
                  <a:schemeClr val="tx1"/>
                </a:solidFill>
                <a:effectLst/>
                <a:latin typeface="+mn-lt"/>
                <a:ea typeface="+mn-ea"/>
                <a:cs typeface="+mn-cs"/>
              </a:rPr>
              <a:t>MLK’s descendants reflect, say we’re not where we need to be:</a:t>
            </a:r>
            <a:endParaRPr lang="en-US" b="0" dirty="0" smtClean="0">
              <a:effectLst/>
            </a:endParaRPr>
          </a:p>
          <a:p>
            <a:pPr rtl="0"/>
            <a:r>
              <a:rPr lang="en-US" sz="1200" b="0" i="0" u="none" strike="noStrike" kern="1200" dirty="0" smtClean="0">
                <a:solidFill>
                  <a:schemeClr val="tx1"/>
                </a:solidFill>
                <a:effectLst/>
                <a:latin typeface="+mn-lt"/>
                <a:ea typeface="+mn-ea"/>
                <a:cs typeface="+mn-cs"/>
              </a:rPr>
              <a:t>“Martin Luther King Jr.'s granddaughter reflects 50 years after his assassination: 'We’re not where we’re supposed to be'”</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By KATIE KINDELAN</a:t>
            </a:r>
            <a:endParaRPr lang="en-US" b="0" dirty="0" smtClean="0">
              <a:effectLst/>
            </a:endParaRPr>
          </a:p>
          <a:p>
            <a:pPr rtl="0"/>
            <a:r>
              <a:rPr lang="en-US" sz="1200" b="0" i="0" u="none" strike="noStrike" kern="1200" dirty="0" smtClean="0">
                <a:solidFill>
                  <a:schemeClr val="tx1"/>
                </a:solidFill>
                <a:effectLst/>
                <a:latin typeface="+mn-lt"/>
                <a:ea typeface="+mn-ea"/>
                <a:cs typeface="+mn-cs"/>
              </a:rPr>
              <a:t>ABC News</a:t>
            </a:r>
            <a:endParaRPr lang="en-US" b="0" dirty="0" smtClean="0">
              <a:effectLst/>
            </a:endParaRPr>
          </a:p>
          <a:p>
            <a:pPr rtl="0"/>
            <a:r>
              <a:rPr lang="en-US" sz="1200" b="0" i="0" u="none" strike="noStrike" kern="1200" dirty="0" smtClean="0">
                <a:solidFill>
                  <a:schemeClr val="tx1"/>
                </a:solidFill>
                <a:effectLst/>
                <a:latin typeface="+mn-lt"/>
                <a:ea typeface="+mn-ea"/>
                <a:cs typeface="+mn-cs"/>
              </a:rPr>
              <a:t>Apr 4, 2018</a:t>
            </a:r>
            <a:endParaRPr lang="en-US" b="0" dirty="0" smtClean="0">
              <a:effectLst/>
            </a:endParaRPr>
          </a:p>
          <a:p>
            <a:pPr rtl="0"/>
            <a:r>
              <a:rPr lang="en-US" sz="1200" b="0" i="0" u="sng" strike="noStrike" kern="1200" dirty="0" smtClean="0">
                <a:solidFill>
                  <a:schemeClr val="tx1"/>
                </a:solidFill>
                <a:effectLst/>
                <a:latin typeface="+mn-lt"/>
                <a:ea typeface="+mn-ea"/>
                <a:cs typeface="+mn-cs"/>
                <a:hlinkClick r:id="rId3"/>
              </a:rPr>
              <a:t>http://abcnews.go.com/GMA/News/martin-luther-king-jrs-granddaughter-reflects-50-years/story?id=54225912</a:t>
            </a:r>
            <a:endParaRPr lang="en-US" b="0" dirty="0" smtClean="0">
              <a:effectLst/>
            </a:endParaRPr>
          </a:p>
          <a:p>
            <a:pPr rtl="0"/>
            <a:endParaRPr lang="en-US" b="0" dirty="0" smtClean="0">
              <a:effectLst/>
            </a:endParaRPr>
          </a:p>
          <a:p>
            <a:pPr rtl="0"/>
            <a:r>
              <a:rPr lang="en-US" sz="1200" b="1" i="0" u="none" strike="noStrike" kern="1200" dirty="0" smtClean="0">
                <a:solidFill>
                  <a:schemeClr val="tx1"/>
                </a:solidFill>
                <a:effectLst/>
                <a:latin typeface="+mn-lt"/>
                <a:ea typeface="+mn-ea"/>
                <a:cs typeface="+mn-cs"/>
              </a:rPr>
              <a:t>Civil rights’ leaders reflections on the assassination’s impact and where MLK’s message stands today:</a:t>
            </a:r>
            <a:endParaRPr lang="en-US" b="0" dirty="0" smtClean="0">
              <a:effectLst/>
            </a:endParaRPr>
          </a:p>
          <a:p>
            <a:pPr rtl="0"/>
            <a:r>
              <a:rPr lang="en-US" sz="1200" b="0" i="0" u="none" strike="noStrike" kern="1200" dirty="0" smtClean="0">
                <a:solidFill>
                  <a:schemeClr val="tx1"/>
                </a:solidFill>
                <a:effectLst/>
                <a:latin typeface="+mn-lt"/>
                <a:ea typeface="+mn-ea"/>
                <a:cs typeface="+mn-cs"/>
              </a:rPr>
              <a:t>“What Martin Luther King Jr.'s death did to civil rights leaders”</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By Jennifer Hansler</a:t>
            </a:r>
            <a:endParaRPr lang="en-US" b="0" dirty="0" smtClean="0">
              <a:effectLst/>
            </a:endParaRPr>
          </a:p>
          <a:p>
            <a:pPr rtl="0"/>
            <a:r>
              <a:rPr lang="en-US" sz="1200" b="0" i="0" u="none" strike="noStrike" kern="1200" dirty="0" smtClean="0">
                <a:solidFill>
                  <a:schemeClr val="tx1"/>
                </a:solidFill>
                <a:effectLst/>
                <a:latin typeface="+mn-lt"/>
                <a:ea typeface="+mn-ea"/>
                <a:cs typeface="+mn-cs"/>
              </a:rPr>
              <a:t>CNN</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April 4, 2018</a:t>
            </a:r>
            <a:endParaRPr lang="en-US" b="0" dirty="0" smtClean="0">
              <a:effectLst/>
            </a:endParaRPr>
          </a:p>
          <a:p>
            <a:pPr rtl="0"/>
            <a:r>
              <a:rPr lang="en-US" sz="1200" b="0" i="0" u="sng" strike="noStrike" kern="1200" dirty="0" smtClean="0">
                <a:solidFill>
                  <a:schemeClr val="tx1"/>
                </a:solidFill>
                <a:effectLst/>
                <a:latin typeface="+mn-lt"/>
                <a:ea typeface="+mn-ea"/>
                <a:cs typeface="+mn-cs"/>
                <a:hlinkClick r:id="rId4"/>
              </a:rPr>
              <a:t>https://www.cnn.com/2018/04/04/politics/civil-rights-activists-martin-luther-king-jr-legacy/index.html</a:t>
            </a:r>
            <a:endParaRPr lang="en-US" b="0" dirty="0" smtClean="0">
              <a:effectLst/>
            </a:endParaRPr>
          </a:p>
          <a:p>
            <a:r>
              <a:rPr lang="en-US" dirty="0" smtClean="0"/>
              <a:t/>
            </a:r>
            <a:br>
              <a:rPr lang="en-US" dirty="0" smtClean="0"/>
            </a:br>
            <a:endParaRPr lang="en-US" sz="1200" b="1" i="0" u="none" strike="noStrike"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ACFB4D4-8259-430E-904B-CA15EE803691}" type="slidenum">
              <a:rPr lang="en-US" smtClean="0"/>
              <a:t>3</a:t>
            </a:fld>
            <a:endParaRPr lang="en-US" dirty="0"/>
          </a:p>
        </p:txBody>
      </p:sp>
    </p:spTree>
    <p:extLst>
      <p:ext uri="{BB962C8B-B14F-4D97-AF65-F5344CB8AC3E}">
        <p14:creationId xmlns:p14="http://schemas.microsoft.com/office/powerpoint/2010/main" val="1672027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kern="1200" dirty="0" smtClean="0">
                <a:solidFill>
                  <a:schemeClr val="tx1"/>
                </a:solidFill>
                <a:effectLst/>
                <a:latin typeface="+mn-lt"/>
                <a:ea typeface="+mn-ea"/>
                <a:cs typeface="+mn-cs"/>
              </a:rPr>
              <a:t>The pieces below</a:t>
            </a:r>
            <a:r>
              <a:rPr lang="en-US" sz="1200" b="0" i="0" kern="1200" baseline="0" dirty="0" smtClean="0">
                <a:solidFill>
                  <a:schemeClr val="tx1"/>
                </a:solidFill>
                <a:effectLst/>
                <a:latin typeface="+mn-lt"/>
                <a:ea typeface="+mn-ea"/>
                <a:cs typeface="+mn-cs"/>
              </a:rPr>
              <a:t> discuss w</a:t>
            </a:r>
            <a:r>
              <a:rPr lang="en-US" sz="1200" b="0" i="0" kern="1200" dirty="0" smtClean="0">
                <a:solidFill>
                  <a:schemeClr val="tx1"/>
                </a:solidFill>
                <a:effectLst/>
                <a:latin typeface="+mn-lt"/>
                <a:ea typeface="+mn-ea"/>
                <a:cs typeface="+mn-cs"/>
              </a:rPr>
              <a:t>hy Martin Luther</a:t>
            </a:r>
            <a:r>
              <a:rPr lang="en-US" sz="1200" b="0" i="0" kern="1200" baseline="0" dirty="0" smtClean="0">
                <a:solidFill>
                  <a:schemeClr val="tx1"/>
                </a:solidFill>
                <a:effectLst/>
                <a:latin typeface="+mn-lt"/>
                <a:ea typeface="+mn-ea"/>
                <a:cs typeface="+mn-cs"/>
              </a:rPr>
              <a:t> King Jr. was in Memphis and how are we might understand his life and legacy.</a:t>
            </a:r>
            <a:endParaRPr lang="en-US" sz="1200" b="0" i="0" kern="1200" dirty="0" smtClean="0">
              <a:solidFill>
                <a:schemeClr val="tx1"/>
              </a:solidFill>
              <a:effectLst/>
              <a:latin typeface="+mn-lt"/>
              <a:ea typeface="+mn-ea"/>
              <a:cs typeface="+mn-cs"/>
            </a:endParaRPr>
          </a:p>
          <a:p>
            <a:pPr rtl="0"/>
            <a:endParaRPr lang="en-US" sz="1200" b="1" i="0" kern="1200" dirty="0" smtClean="0">
              <a:solidFill>
                <a:schemeClr val="tx1"/>
              </a:solidFill>
              <a:effectLst/>
              <a:latin typeface="+mn-lt"/>
              <a:ea typeface="+mn-ea"/>
              <a:cs typeface="+mn-cs"/>
            </a:endParaRPr>
          </a:p>
          <a:p>
            <a:pPr rtl="0"/>
            <a:r>
              <a:rPr lang="en-US" sz="1200" b="1" i="0" kern="1200" dirty="0" smtClean="0">
                <a:solidFill>
                  <a:schemeClr val="tx1"/>
                </a:solidFill>
                <a:effectLst/>
                <a:latin typeface="+mn-lt"/>
                <a:ea typeface="+mn-ea"/>
                <a:cs typeface="+mn-cs"/>
              </a:rPr>
              <a:t>The Strike That Brought MLK to Memphis</a:t>
            </a:r>
          </a:p>
          <a:p>
            <a:pPr rtl="0"/>
            <a:r>
              <a:rPr lang="en-US" sz="1200" b="0" i="0" kern="1200" dirty="0" smtClean="0">
                <a:solidFill>
                  <a:schemeClr val="tx1"/>
                </a:solidFill>
                <a:effectLst/>
                <a:latin typeface="+mn-lt"/>
                <a:ea typeface="+mn-ea"/>
                <a:cs typeface="+mn-cs"/>
              </a:rPr>
              <a:t>Ted</a:t>
            </a:r>
            <a:r>
              <a:rPr lang="en-US" sz="1200" b="0" i="0" kern="1200" baseline="0" dirty="0" smtClean="0">
                <a:solidFill>
                  <a:schemeClr val="tx1"/>
                </a:solidFill>
                <a:effectLst/>
                <a:latin typeface="+mn-lt"/>
                <a:ea typeface="+mn-ea"/>
                <a:cs typeface="+mn-cs"/>
              </a:rPr>
              <a:t> Conover, </a:t>
            </a:r>
            <a:r>
              <a:rPr lang="en-US" sz="1200" b="0" i="1" kern="1200" baseline="0" dirty="0" smtClean="0">
                <a:solidFill>
                  <a:schemeClr val="tx1"/>
                </a:solidFill>
                <a:effectLst/>
                <a:latin typeface="+mn-lt"/>
                <a:ea typeface="+mn-ea"/>
                <a:cs typeface="+mn-cs"/>
              </a:rPr>
              <a:t>Smithsonian Magazine</a:t>
            </a:r>
          </a:p>
          <a:p>
            <a:pPr rtl="0"/>
            <a:r>
              <a:rPr lang="en-US" sz="1200" b="0" i="0" kern="1200" baseline="0" dirty="0" smtClean="0">
                <a:solidFill>
                  <a:schemeClr val="tx1"/>
                </a:solidFill>
                <a:effectLst/>
                <a:latin typeface="+mn-lt"/>
                <a:ea typeface="+mn-ea"/>
                <a:cs typeface="+mn-cs"/>
              </a:rPr>
              <a:t>January 2018</a:t>
            </a:r>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Read more: https://www.smithsonianmag.com/history/revisiting-sanitation-workers-strike-180967512/#TWDJRPsOhSe3WPys.99</a:t>
            </a:r>
          </a:p>
          <a:p>
            <a:pPr rtl="0"/>
            <a:endParaRPr lang="en-US" sz="1200" b="0" i="0" kern="1200" dirty="0" smtClean="0">
              <a:solidFill>
                <a:schemeClr val="tx1"/>
              </a:solidFill>
              <a:effectLst/>
              <a:latin typeface="+mn-lt"/>
              <a:ea typeface="+mn-ea"/>
              <a:cs typeface="+mn-cs"/>
            </a:endParaRPr>
          </a:p>
          <a:p>
            <a:pPr rtl="0"/>
            <a:r>
              <a:rPr lang="en-US" sz="1200" b="1" i="0" u="none" strike="noStrike" kern="1200" dirty="0" smtClean="0">
                <a:solidFill>
                  <a:schemeClr val="tx1"/>
                </a:solidFill>
                <a:effectLst/>
                <a:latin typeface="+mn-lt"/>
                <a:ea typeface="+mn-ea"/>
                <a:cs typeface="+mn-cs"/>
              </a:rPr>
              <a:t>MLK’s legacy is too watered down; he was more like BLM than we think:</a:t>
            </a:r>
            <a:endParaRPr lang="en-US" b="0" dirty="0" smtClean="0">
              <a:effectLst/>
            </a:endParaRPr>
          </a:p>
          <a:p>
            <a:pPr rtl="0"/>
            <a:r>
              <a:rPr lang="en-US" sz="1200" b="0" i="0" u="none" strike="noStrike" kern="1200" dirty="0" smtClean="0">
                <a:solidFill>
                  <a:schemeClr val="tx1"/>
                </a:solidFill>
                <a:effectLst/>
                <a:latin typeface="+mn-lt"/>
                <a:ea typeface="+mn-ea"/>
                <a:cs typeface="+mn-cs"/>
              </a:rPr>
              <a:t>Was MLK More Like Black Lives Matter Than We Think? | NBC Left Field</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NBC Left Field</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Published on Mar 21, 2018</a:t>
            </a:r>
            <a:endParaRPr lang="en-US" b="0" dirty="0" smtClean="0">
              <a:effectLst/>
            </a:endParaRPr>
          </a:p>
          <a:p>
            <a:pPr rtl="0"/>
            <a:r>
              <a:rPr lang="en-US" sz="1200" b="0" i="0" u="sng" strike="noStrike" kern="1200" dirty="0" smtClean="0">
                <a:solidFill>
                  <a:schemeClr val="tx1"/>
                </a:solidFill>
                <a:effectLst/>
                <a:latin typeface="+mn-lt"/>
                <a:ea typeface="+mn-ea"/>
                <a:cs typeface="+mn-cs"/>
                <a:hlinkClick r:id="rId3"/>
              </a:rPr>
              <a:t>https://www.youtube.com/watch?v=X0kKDlOgXiU</a:t>
            </a:r>
            <a:endParaRPr lang="en-US" b="0" dirty="0" smtClean="0">
              <a:effectLst/>
            </a:endParaRPr>
          </a:p>
          <a:p>
            <a:pPr rtl="0"/>
            <a:r>
              <a:rPr lang="en-US" b="0" dirty="0" smtClean="0">
                <a:effectLst/>
              </a:rPr>
              <a:t/>
            </a:r>
            <a:br>
              <a:rPr lang="en-US" b="0" dirty="0" smtClean="0">
                <a:effectLst/>
              </a:rPr>
            </a:br>
            <a:r>
              <a:rPr lang="en-US" sz="1200" b="1" i="0" u="none" strike="noStrike" kern="1200" dirty="0" smtClean="0">
                <a:solidFill>
                  <a:schemeClr val="tx1"/>
                </a:solidFill>
                <a:effectLst/>
                <a:latin typeface="+mn-lt"/>
                <a:ea typeface="+mn-ea"/>
                <a:cs typeface="+mn-cs"/>
              </a:rPr>
              <a:t>Host argues MLK would disapprove of BLM; panel debates this:</a:t>
            </a:r>
            <a:endParaRPr lang="en-US" b="0" dirty="0" smtClean="0">
              <a:effectLst/>
            </a:endParaRPr>
          </a:p>
          <a:p>
            <a:pPr rtl="0"/>
            <a:r>
              <a:rPr lang="en-US" sz="1200" b="0" i="0" u="none" strike="noStrike" kern="1200" dirty="0" smtClean="0">
                <a:solidFill>
                  <a:schemeClr val="tx1"/>
                </a:solidFill>
                <a:effectLst/>
                <a:latin typeface="+mn-lt"/>
                <a:ea typeface="+mn-ea"/>
                <a:cs typeface="+mn-cs"/>
              </a:rPr>
              <a:t>“Shillue: What would MLK make of Black Lives Matter?”</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Fox News</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Published on Jan 19, 2016</a:t>
            </a:r>
            <a:endParaRPr lang="en-US" b="0" dirty="0" smtClean="0">
              <a:effectLst/>
            </a:endParaRPr>
          </a:p>
          <a:p>
            <a:pPr rtl="0"/>
            <a:r>
              <a:rPr lang="en-US" sz="1200" b="0" i="0" u="sng" strike="noStrike" kern="1200" dirty="0" smtClean="0">
                <a:solidFill>
                  <a:schemeClr val="tx1"/>
                </a:solidFill>
                <a:effectLst/>
                <a:latin typeface="+mn-lt"/>
                <a:ea typeface="+mn-ea"/>
                <a:cs typeface="+mn-cs"/>
                <a:hlinkClick r:id="rId4"/>
              </a:rPr>
              <a:t>https://www.youtube.com/watch?v=oO86oMDmpA0</a:t>
            </a:r>
            <a:endParaRPr lang="en-US" b="0" dirty="0" smtClean="0">
              <a:effectLst/>
            </a:endParaRPr>
          </a:p>
          <a:p>
            <a:pPr rtl="0"/>
            <a:r>
              <a:rPr lang="en-US" b="0" dirty="0" smtClean="0">
                <a:effectLst/>
              </a:rPr>
              <a:t/>
            </a:r>
            <a:br>
              <a:rPr lang="en-US" b="0" dirty="0" smtClean="0">
                <a:effectLst/>
              </a:rPr>
            </a:br>
            <a:r>
              <a:rPr lang="en-US" sz="1200" b="1" i="0" u="none" strike="noStrike" kern="1200" dirty="0" smtClean="0">
                <a:solidFill>
                  <a:schemeClr val="tx1"/>
                </a:solidFill>
                <a:effectLst/>
                <a:latin typeface="+mn-lt"/>
                <a:ea typeface="+mn-ea"/>
                <a:cs typeface="+mn-cs"/>
              </a:rPr>
              <a:t>CBS interview with MLK’s 3 living children:</a:t>
            </a:r>
            <a:endParaRPr lang="en-US" b="0" dirty="0" smtClean="0">
              <a:effectLst/>
            </a:endParaRPr>
          </a:p>
          <a:p>
            <a:pPr rtl="0"/>
            <a:r>
              <a:rPr lang="en-US" sz="1200" b="0" i="0" u="none" strike="noStrike" kern="1200" dirty="0" smtClean="0">
                <a:solidFill>
                  <a:schemeClr val="tx1"/>
                </a:solidFill>
                <a:effectLst/>
                <a:latin typeface="+mn-lt"/>
                <a:ea typeface="+mn-ea"/>
                <a:cs typeface="+mn-cs"/>
              </a:rPr>
              <a:t>“Trauma of MLK Jr.'s assassination is still fresh in children's minds”</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CBS This Morning</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Published on Apr 2, 2018</a:t>
            </a:r>
            <a:endParaRPr lang="en-US" b="0" dirty="0" smtClean="0">
              <a:effectLst/>
            </a:endParaRPr>
          </a:p>
          <a:p>
            <a:pPr rtl="0"/>
            <a:r>
              <a:rPr lang="en-US" sz="1200" b="0" i="0" u="sng" strike="noStrike" kern="1200" dirty="0" smtClean="0">
                <a:solidFill>
                  <a:schemeClr val="tx1"/>
                </a:solidFill>
                <a:effectLst/>
                <a:latin typeface="+mn-lt"/>
                <a:ea typeface="+mn-ea"/>
                <a:cs typeface="+mn-cs"/>
                <a:hlinkClick r:id="rId5"/>
              </a:rPr>
              <a:t>https://www.youtube.com/watch?v=dArHgi3LMV8</a:t>
            </a:r>
            <a:endParaRPr lang="en-US" b="0" dirty="0" smtClean="0">
              <a:effectLst/>
            </a:endParaRPr>
          </a:p>
          <a:p>
            <a:pPr rtl="0"/>
            <a:r>
              <a:rPr lang="en-US" b="0" dirty="0" smtClean="0">
                <a:effectLst/>
              </a:rPr>
              <a:t/>
            </a:r>
            <a:br>
              <a:rPr lang="en-US" b="0" dirty="0" smtClean="0">
                <a:effectLst/>
              </a:rPr>
            </a:br>
            <a:r>
              <a:rPr lang="en-US" sz="1200" b="1" i="0" u="none" strike="noStrike" kern="1200" dirty="0" smtClean="0">
                <a:solidFill>
                  <a:schemeClr val="tx1"/>
                </a:solidFill>
                <a:effectLst/>
                <a:latin typeface="+mn-lt"/>
                <a:ea typeface="+mn-ea"/>
                <a:cs typeface="+mn-cs"/>
              </a:rPr>
              <a:t>John Lewis reflecting on MLK’s legacy &amp; the work that still needs to be done:</a:t>
            </a:r>
            <a:endParaRPr lang="en-US" b="0" dirty="0" smtClean="0">
              <a:effectLst/>
            </a:endParaRPr>
          </a:p>
          <a:p>
            <a:pPr rtl="0"/>
            <a:r>
              <a:rPr lang="en-US" sz="1200" b="0" i="0" u="none" strike="noStrike" kern="1200" dirty="0" smtClean="0">
                <a:solidFill>
                  <a:schemeClr val="tx1"/>
                </a:solidFill>
                <a:effectLst/>
                <a:latin typeface="+mn-lt"/>
                <a:ea typeface="+mn-ea"/>
                <a:cs typeface="+mn-cs"/>
              </a:rPr>
              <a:t>“Representative John Lewis On Martin Luther King Jr.: 'I Lost A Big Brother' | NBC News”</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NBC News</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Published on Apr 4, 2018</a:t>
            </a:r>
            <a:endParaRPr lang="en-US" b="0" dirty="0" smtClean="0">
              <a:effectLst/>
            </a:endParaRPr>
          </a:p>
          <a:p>
            <a:pPr rtl="0"/>
            <a:r>
              <a:rPr lang="en-US" sz="1200" b="0" i="0" u="sng" strike="noStrike" kern="1200" dirty="0" smtClean="0">
                <a:solidFill>
                  <a:schemeClr val="tx1"/>
                </a:solidFill>
                <a:effectLst/>
                <a:latin typeface="+mn-lt"/>
                <a:ea typeface="+mn-ea"/>
                <a:cs typeface="+mn-cs"/>
                <a:hlinkClick r:id="rId6"/>
              </a:rPr>
              <a:t>https://www.youtube.com/watch?v=beNEzcqxlZA</a:t>
            </a:r>
            <a:endParaRPr lang="en-US" b="0" dirty="0" smtClean="0">
              <a:effectLst/>
            </a:endParaRPr>
          </a:p>
          <a:p>
            <a:pPr rtl="0"/>
            <a:r>
              <a:rPr lang="en-US" b="0" dirty="0" smtClean="0">
                <a:effectLst/>
              </a:rPr>
              <a:t/>
            </a:r>
            <a:br>
              <a:rPr lang="en-US" b="0" dirty="0" smtClean="0">
                <a:effectLst/>
              </a:rPr>
            </a:br>
            <a:r>
              <a:rPr lang="en-US" sz="1200" b="1" i="0" u="none" strike="noStrike" kern="1200" dirty="0" smtClean="0">
                <a:solidFill>
                  <a:schemeClr val="tx1"/>
                </a:solidFill>
                <a:effectLst/>
                <a:latin typeface="+mn-lt"/>
                <a:ea typeface="+mn-ea"/>
                <a:cs typeface="+mn-cs"/>
              </a:rPr>
              <a:t>Reflection on March for Our Lives in relation to MLK’s legacy:</a:t>
            </a:r>
            <a:endParaRPr lang="en-US" b="0" dirty="0" smtClean="0">
              <a:effectLst/>
            </a:endParaRPr>
          </a:p>
          <a:p>
            <a:pPr rtl="0"/>
            <a:r>
              <a:rPr lang="en-US" sz="1200" b="0" i="0" u="none" strike="noStrike" kern="1200" dirty="0" smtClean="0">
                <a:solidFill>
                  <a:schemeClr val="tx1"/>
                </a:solidFill>
                <a:effectLst/>
                <a:latin typeface="+mn-lt"/>
                <a:ea typeface="+mn-ea"/>
                <a:cs typeface="+mn-cs"/>
              </a:rPr>
              <a:t>“On 50th Anniversary of MLK Assassination, Youth Activists Inspired by his Legacy”</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VOA News</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Published on Apr 3, 2018</a:t>
            </a:r>
            <a:endParaRPr lang="en-US" b="0" dirty="0" smtClean="0">
              <a:effectLst/>
            </a:endParaRPr>
          </a:p>
          <a:p>
            <a:pPr rtl="0"/>
            <a:r>
              <a:rPr lang="en-US" sz="1200" b="0" i="0" u="sng" strike="noStrike" kern="1200" dirty="0" smtClean="0">
                <a:solidFill>
                  <a:schemeClr val="tx1"/>
                </a:solidFill>
                <a:effectLst/>
                <a:latin typeface="+mn-lt"/>
                <a:ea typeface="+mn-ea"/>
                <a:cs typeface="+mn-cs"/>
                <a:hlinkClick r:id="rId7"/>
              </a:rPr>
              <a:t>https://www.youtube.com/watch?v=IxoiQU_aE8Y</a:t>
            </a:r>
            <a:endParaRPr lang="en-US" b="0" dirty="0" smtClean="0">
              <a:effectLst/>
            </a:endParaRPr>
          </a:p>
          <a:p>
            <a:r>
              <a:rPr lang="en-US" dirty="0" smtClean="0"/>
              <a:t/>
            </a:r>
            <a:br>
              <a:rPr lang="en-US" dirty="0" smtClean="0"/>
            </a:br>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endParaRPr lang="en-US" i="0" baseline="0" dirty="0" smtClean="0"/>
          </a:p>
        </p:txBody>
      </p:sp>
      <p:sp>
        <p:nvSpPr>
          <p:cNvPr id="4" name="Slide Number Placeholder 3"/>
          <p:cNvSpPr>
            <a:spLocks noGrp="1"/>
          </p:cNvSpPr>
          <p:nvPr>
            <p:ph type="sldNum" sz="quarter" idx="10"/>
          </p:nvPr>
        </p:nvSpPr>
        <p:spPr/>
        <p:txBody>
          <a:bodyPr/>
          <a:lstStyle/>
          <a:p>
            <a:fld id="{AACFB4D4-8259-430E-904B-CA15EE803691}" type="slidenum">
              <a:rPr lang="en-US" smtClean="0"/>
              <a:t>4</a:t>
            </a:fld>
            <a:endParaRPr lang="en-US" dirty="0"/>
          </a:p>
        </p:txBody>
      </p:sp>
    </p:spTree>
    <p:extLst>
      <p:ext uri="{BB962C8B-B14F-4D97-AF65-F5344CB8AC3E}">
        <p14:creationId xmlns:p14="http://schemas.microsoft.com/office/powerpoint/2010/main" val="297332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73163"/>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Arial" panose="020B0604020202020204" pitchFamily="34" charset="0"/>
                <a:cs typeface="Arial" panose="020B0604020202020204" pitchFamily="34" charset="0"/>
              </a:rPr>
              <a:t>Current</a:t>
            </a:r>
            <a:r>
              <a:rPr lang="en-US" sz="1200" b="1" baseline="0" dirty="0" smtClean="0">
                <a:latin typeface="Arial" panose="020B0604020202020204" pitchFamily="34" charset="0"/>
                <a:cs typeface="Arial" panose="020B0604020202020204" pitchFamily="34" charset="0"/>
              </a:rPr>
              <a:t> events quiz:</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panose="020B0604020202020204" pitchFamily="34" charset="0"/>
                <a:cs typeface="Arial" panose="020B0604020202020204" pitchFamily="34" charset="0"/>
              </a:rPr>
              <a:t>1. T/F:  Martin Luther King Jr. was is Memphis in 1968 to protest school segregation.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panose="020B0604020202020204" pitchFamily="34" charset="0"/>
                <a:cs typeface="Arial" panose="020B0604020202020204" pitchFamily="34" charset="0"/>
              </a:rPr>
              <a:t>2. T/F: Most observers and contemporaries of Martin Luther King Jr. believe that his dream of equal rights and economic rights has largely been achieved in the United States.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panose="020B0604020202020204" pitchFamily="34" charset="0"/>
                <a:cs typeface="Arial" panose="020B0604020202020204" pitchFamily="34" charset="0"/>
              </a:rPr>
              <a:t>3. T/F:  In a speech the night before his assassination, Martin Luther King Jr. said, "I've</a:t>
            </a:r>
            <a:r>
              <a:rPr lang="en-US" sz="1200" b="0" i="0" kern="1200" dirty="0" smtClean="0">
                <a:solidFill>
                  <a:schemeClr val="tx1"/>
                </a:solidFill>
                <a:effectLst/>
                <a:latin typeface="+mn-lt"/>
                <a:ea typeface="+mn-ea"/>
                <a:cs typeface="+mn-cs"/>
              </a:rPr>
              <a:t> looked over. And I've seen the promised land. I may not get there with you. But I want you to know tonight, that we, as a people, will get to the promised land.</a:t>
            </a:r>
            <a:r>
              <a:rPr lang="en-US" sz="1200" b="0" i="0" kern="1200" baseline="0" dirty="0" smtClean="0">
                <a:solidFill>
                  <a:schemeClr val="tx1"/>
                </a:solidFill>
                <a:effectLst/>
                <a:latin typeface="Arial" panose="020B0604020202020204" pitchFamily="34" charset="0"/>
                <a:ea typeface="+mn-ea"/>
                <a:cs typeface="Arial" panose="020B0604020202020204" pitchFamily="34" charset="0"/>
              </a:rPr>
              <a:t>”</a:t>
            </a:r>
            <a:endParaRPr lang="en-US" sz="12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panose="020B0604020202020204" pitchFamily="34" charset="0"/>
                <a:cs typeface="Arial" panose="020B0604020202020204" pitchFamily="34" charset="0"/>
              </a:rPr>
              <a:t>4. In late 1967, Martin Luther King Jr. announced plans </a:t>
            </a:r>
          </a:p>
          <a:p>
            <a:pPr marL="228600" marR="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baseline="0" dirty="0" smtClean="0">
                <a:latin typeface="Arial" panose="020B0604020202020204" pitchFamily="34" charset="0"/>
                <a:cs typeface="Arial" panose="020B0604020202020204" pitchFamily="34" charset="0"/>
              </a:rPr>
              <a:t>to retire from the </a:t>
            </a:r>
            <a:r>
              <a:rPr lang="en-US" sz="1200" baseline="0" dirty="0" smtClean="0">
                <a:latin typeface="Arial" panose="020B0604020202020204" pitchFamily="34" charset="0"/>
                <a:cs typeface="Arial" panose="020B0604020202020204" pitchFamily="34" charset="0"/>
              </a:rPr>
              <a:t>Civil Rights Movement</a:t>
            </a:r>
            <a:endParaRPr lang="en-US" sz="1200" baseline="0" dirty="0" smtClean="0">
              <a:latin typeface="Arial" panose="020B0604020202020204" pitchFamily="34" charset="0"/>
              <a:cs typeface="Arial" panose="020B0604020202020204" pitchFamily="34" charset="0"/>
            </a:endParaRPr>
          </a:p>
          <a:p>
            <a:pPr marL="228600" marR="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baseline="0" dirty="0" smtClean="0">
                <a:latin typeface="Arial" panose="020B0604020202020204" pitchFamily="34" charset="0"/>
                <a:cs typeface="Arial" panose="020B0604020202020204" pitchFamily="34" charset="0"/>
              </a:rPr>
              <a:t>for a large scale Poor </a:t>
            </a:r>
            <a:r>
              <a:rPr lang="en-US" sz="1200" baseline="0" dirty="0" smtClean="0">
                <a:latin typeface="Arial" panose="020B0604020202020204" pitchFamily="34" charset="0"/>
                <a:cs typeface="Arial" panose="020B0604020202020204" pitchFamily="34" charset="0"/>
              </a:rPr>
              <a:t>People’s </a:t>
            </a:r>
            <a:r>
              <a:rPr lang="en-US" sz="1200" baseline="0" dirty="0" smtClean="0">
                <a:latin typeface="Arial" panose="020B0604020202020204" pitchFamily="34" charset="0"/>
                <a:cs typeface="Arial" panose="020B0604020202020204" pitchFamily="34" charset="0"/>
              </a:rPr>
              <a:t>Campaign of civil disobedience</a:t>
            </a:r>
          </a:p>
          <a:p>
            <a:pPr marL="228600" marR="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baseline="0" dirty="0" smtClean="0">
                <a:latin typeface="Arial" panose="020B0604020202020204" pitchFamily="34" charset="0"/>
                <a:cs typeface="Arial" panose="020B0604020202020204" pitchFamily="34" charset="0"/>
              </a:rPr>
              <a:t>for another Voting </a:t>
            </a:r>
            <a:r>
              <a:rPr lang="en-US" sz="1200" baseline="0" dirty="0" smtClean="0">
                <a:latin typeface="Arial" panose="020B0604020202020204" pitchFamily="34" charset="0"/>
                <a:cs typeface="Arial" panose="020B0604020202020204" pitchFamily="34" charset="0"/>
              </a:rPr>
              <a:t>Rights </a:t>
            </a:r>
            <a:r>
              <a:rPr lang="en-US" sz="1200" baseline="0" dirty="0" smtClean="0">
                <a:latin typeface="Arial" panose="020B0604020202020204" pitchFamily="34" charset="0"/>
                <a:cs typeface="Arial" panose="020B0604020202020204" pitchFamily="34" charset="0"/>
              </a:rPr>
              <a:t>Act</a:t>
            </a:r>
          </a:p>
          <a:p>
            <a:pPr marL="228600" marR="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baseline="0" dirty="0" smtClean="0">
                <a:latin typeface="Arial" panose="020B0604020202020204" pitchFamily="34" charset="0"/>
                <a:cs typeface="Arial" panose="020B0604020202020204" pitchFamily="34" charset="0"/>
              </a:rPr>
              <a:t>all of the above </a:t>
            </a:r>
          </a:p>
          <a:p>
            <a:pPr marL="228600" marR="0" indent="-228600" algn="l" defTabSz="914400" rtl="0" eaLnBrk="1" fontAlgn="auto" latinLnBrk="0" hangingPunct="1">
              <a:lnSpc>
                <a:spcPct val="100000"/>
              </a:lnSpc>
              <a:spcBef>
                <a:spcPts val="0"/>
              </a:spcBef>
              <a:spcAft>
                <a:spcPts val="0"/>
              </a:spcAft>
              <a:buClrTx/>
              <a:buSzTx/>
              <a:buFontTx/>
              <a:buAutoNum type="alphaLcPeriod"/>
              <a:tabLst/>
              <a:defRPr/>
            </a:pPr>
            <a:endParaRPr lang="en-US" sz="12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panose="020B0604020202020204" pitchFamily="34" charset="0"/>
                <a:cs typeface="Arial" panose="020B0604020202020204" pitchFamily="34" charset="0"/>
              </a:rPr>
              <a:t>5. </a:t>
            </a:r>
            <a:r>
              <a:rPr lang="en-US" sz="1200" baseline="0" dirty="0" smtClean="0">
                <a:latin typeface="Arial" panose="020B0604020202020204" pitchFamily="34" charset="0"/>
                <a:cs typeface="Arial" panose="020B0604020202020204" pitchFamily="34" charset="0"/>
              </a:rPr>
              <a:t>What year was Martin </a:t>
            </a:r>
            <a:r>
              <a:rPr lang="en-US" sz="1200" baseline="0" dirty="0" smtClean="0">
                <a:latin typeface="Arial" panose="020B0604020202020204" pitchFamily="34" charset="0"/>
                <a:cs typeface="Arial" panose="020B0604020202020204" pitchFamily="34" charset="0"/>
              </a:rPr>
              <a:t>Luther King </a:t>
            </a:r>
            <a:r>
              <a:rPr lang="en-US" sz="1200" baseline="0" dirty="0" smtClean="0">
                <a:latin typeface="Arial" panose="020B0604020202020204" pitchFamily="34" charset="0"/>
                <a:cs typeface="Arial" panose="020B0604020202020204" pitchFamily="34" charset="0"/>
              </a:rPr>
              <a:t>Jr. assassinated? </a:t>
            </a:r>
            <a:endParaRPr lang="en-US" sz="1200" baseline="0" dirty="0" smtClean="0">
              <a:latin typeface="Arial" panose="020B0604020202020204" pitchFamily="34" charset="0"/>
              <a:cs typeface="Arial" panose="020B0604020202020204" pitchFamily="34" charset="0"/>
            </a:endParaRPr>
          </a:p>
          <a:p>
            <a:pPr marL="228600" marR="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baseline="0" dirty="0" smtClean="0">
                <a:latin typeface="Arial" panose="020B0604020202020204" pitchFamily="34" charset="0"/>
                <a:cs typeface="Arial" panose="020B0604020202020204" pitchFamily="34" charset="0"/>
              </a:rPr>
              <a:t>1958</a:t>
            </a:r>
          </a:p>
          <a:p>
            <a:pPr marL="228600" marR="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baseline="0" dirty="0" smtClean="0">
                <a:latin typeface="Arial" panose="020B0604020202020204" pitchFamily="34" charset="0"/>
                <a:cs typeface="Arial" panose="020B0604020202020204" pitchFamily="34" charset="0"/>
              </a:rPr>
              <a:t>1968</a:t>
            </a:r>
          </a:p>
          <a:p>
            <a:pPr marL="228600" marR="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baseline="0" dirty="0" smtClean="0">
                <a:latin typeface="Arial" panose="020B0604020202020204" pitchFamily="34" charset="0"/>
                <a:cs typeface="Arial" panose="020B0604020202020204" pitchFamily="34" charset="0"/>
              </a:rPr>
              <a:t>1978</a:t>
            </a:r>
          </a:p>
          <a:p>
            <a:pPr marL="228600" marR="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baseline="0" dirty="0" smtClean="0">
                <a:latin typeface="Arial" panose="020B0604020202020204" pitchFamily="34" charset="0"/>
                <a:cs typeface="Arial" panose="020B0604020202020204" pitchFamily="34" charset="0"/>
              </a:rPr>
              <a:t>1988</a:t>
            </a:r>
          </a:p>
          <a:p>
            <a:pPr marL="228600" marR="0" indent="-228600" algn="l" defTabSz="914400" rtl="0" eaLnBrk="1" fontAlgn="auto" latinLnBrk="0" hangingPunct="1">
              <a:lnSpc>
                <a:spcPct val="100000"/>
              </a:lnSpc>
              <a:spcBef>
                <a:spcPts val="0"/>
              </a:spcBef>
              <a:spcAft>
                <a:spcPts val="0"/>
              </a:spcAft>
              <a:buClrTx/>
              <a:buSzTx/>
              <a:buFontTx/>
              <a:buAutoNum type="arabicPeriod" startAt="5"/>
              <a:tabLst/>
              <a:defRPr/>
            </a:pPr>
            <a:endParaRPr lang="en-US" sz="12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latin typeface="Arial" panose="020B0604020202020204" pitchFamily="34" charset="0"/>
                <a:cs typeface="Arial" panose="020B0604020202020204" pitchFamily="34" charset="0"/>
              </a:rPr>
              <a:t>Answers: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aseline="0" dirty="0" smtClean="0">
                <a:latin typeface="Arial" panose="020B0604020202020204" pitchFamily="34" charset="0"/>
                <a:cs typeface="Arial" panose="020B0604020202020204" pitchFamily="34" charset="0"/>
              </a:rPr>
              <a:t>False</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aseline="0" dirty="0" smtClean="0">
                <a:latin typeface="Arial" panose="020B0604020202020204" pitchFamily="34" charset="0"/>
                <a:cs typeface="Arial" panose="020B0604020202020204" pitchFamily="34" charset="0"/>
              </a:rPr>
              <a:t>False</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aseline="0" dirty="0" smtClean="0">
                <a:latin typeface="Arial" panose="020B0604020202020204" pitchFamily="34" charset="0"/>
                <a:cs typeface="Arial" panose="020B0604020202020204" pitchFamily="34" charset="0"/>
              </a:rPr>
              <a:t>True</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aseline="0" dirty="0" smtClean="0">
                <a:latin typeface="Arial" panose="020B0604020202020204" pitchFamily="34" charset="0"/>
                <a:cs typeface="Arial" panose="020B0604020202020204" pitchFamily="34" charset="0"/>
              </a:rPr>
              <a:t>B</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aseline="0" dirty="0" smtClean="0">
                <a:latin typeface="Arial" panose="020B0604020202020204" pitchFamily="34" charset="0"/>
                <a:cs typeface="Arial" panose="020B0604020202020204" pitchFamily="34" charset="0"/>
              </a:rPr>
              <a:t>B</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aseline="0" dirty="0" smtClean="0">
              <a:latin typeface="Arial" panose="020B0604020202020204" pitchFamily="34" charset="0"/>
              <a:cs typeface="Arial" panose="020B0604020202020204" pitchFamily="34" charset="0"/>
            </a:endParaRPr>
          </a:p>
          <a:p>
            <a:pPr marL="228600" marR="0" indent="-228600" algn="l" defTabSz="914400" rtl="0" eaLnBrk="1" fontAlgn="auto" latinLnBrk="0" hangingPunct="1">
              <a:lnSpc>
                <a:spcPct val="100000"/>
              </a:lnSpc>
              <a:spcBef>
                <a:spcPts val="0"/>
              </a:spcBef>
              <a:spcAft>
                <a:spcPts val="0"/>
              </a:spcAft>
              <a:buClrTx/>
              <a:buSzTx/>
              <a:buFontTx/>
              <a:buAutoNum type="alphaLcPeriod"/>
              <a:tabLst/>
              <a:defRPr/>
            </a:pPr>
            <a:endParaRPr lang="en-US" sz="12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AACFB4D4-8259-430E-904B-CA15EE803691}" type="slidenum">
              <a:rPr lang="en-US" smtClean="0"/>
              <a:t>5</a:t>
            </a:fld>
            <a:endParaRPr lang="en-US" dirty="0"/>
          </a:p>
        </p:txBody>
      </p:sp>
    </p:spTree>
    <p:extLst>
      <p:ext uri="{BB962C8B-B14F-4D97-AF65-F5344CB8AC3E}">
        <p14:creationId xmlns:p14="http://schemas.microsoft.com/office/powerpoint/2010/main" val="3076590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3175" y="6400800"/>
            <a:ext cx="12188825" cy="4572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pic>
        <p:nvPicPr>
          <p:cNvPr id="11" name="Picture 10"/>
          <p:cNvPicPr>
            <a:picLocks noChangeAspect="1"/>
          </p:cNvPicPr>
          <p:nvPr userDrawn="1"/>
        </p:nvPicPr>
        <p:blipFill rotWithShape="1">
          <a:blip r:embed="rId2">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l="12898" t="4028" r="26805" b="38658"/>
          <a:stretch/>
        </p:blipFill>
        <p:spPr>
          <a:xfrm>
            <a:off x="7119256" y="2171868"/>
            <a:ext cx="5068389" cy="4150556"/>
          </a:xfrm>
          <a:prstGeom prst="rect">
            <a:avLst/>
          </a:prstGeom>
          <a:effectLst/>
        </p:spPr>
      </p:pic>
      <p:sp>
        <p:nvSpPr>
          <p:cNvPr id="2" name="Title 1"/>
          <p:cNvSpPr>
            <a:spLocks noGrp="1"/>
          </p:cNvSpPr>
          <p:nvPr>
            <p:ph type="ctrTitle"/>
          </p:nvPr>
        </p:nvSpPr>
        <p:spPr>
          <a:xfrm>
            <a:off x="561701" y="704510"/>
            <a:ext cx="7167497" cy="2052175"/>
          </a:xfrm>
        </p:spPr>
        <p:txBody>
          <a:bodyPr anchor="b">
            <a:normAutofit/>
          </a:bodyPr>
          <a:lstStyle>
            <a:lvl1pPr algn="l">
              <a:lnSpc>
                <a:spcPct val="85000"/>
              </a:lnSpc>
              <a:defRPr sz="6600" spc="-5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61701" y="3204361"/>
            <a:ext cx="7167497"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Click to edit Master subtitle style</a:t>
            </a:r>
            <a:endParaRPr lang="en-US" dirty="0"/>
          </a:p>
        </p:txBody>
      </p:sp>
      <p:cxnSp>
        <p:nvCxnSpPr>
          <p:cNvPr id="14" name="Straight Connector 13"/>
          <p:cNvCxnSpPr/>
          <p:nvPr userDrawn="1"/>
        </p:nvCxnSpPr>
        <p:spPr>
          <a:xfrm flipV="1">
            <a:off x="449705" y="569626"/>
            <a:ext cx="0" cy="899410"/>
          </a:xfrm>
          <a:prstGeom prst="line">
            <a:avLst/>
          </a:prstGeom>
          <a:ln w="38100"/>
        </p:spPr>
        <p:style>
          <a:lnRef idx="1">
            <a:schemeClr val="accent5"/>
          </a:lnRef>
          <a:fillRef idx="0">
            <a:schemeClr val="accent5"/>
          </a:fillRef>
          <a:effectRef idx="0">
            <a:schemeClr val="accent5"/>
          </a:effectRef>
          <a:fontRef idx="minor">
            <a:schemeClr val="tx1"/>
          </a:fontRef>
        </p:style>
      </p:cxnSp>
      <p:cxnSp>
        <p:nvCxnSpPr>
          <p:cNvPr id="15" name="Straight Connector 14"/>
          <p:cNvCxnSpPr/>
          <p:nvPr userDrawn="1"/>
        </p:nvCxnSpPr>
        <p:spPr>
          <a:xfrm flipV="1">
            <a:off x="427644" y="574221"/>
            <a:ext cx="1583387" cy="1479"/>
          </a:xfrm>
          <a:prstGeom prst="line">
            <a:avLst/>
          </a:prstGeom>
          <a:ln w="3810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517949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622414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3637078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10879975" y="6473483"/>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796928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baseline="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6" name="Slide Number Placeholder 5"/>
          <p:cNvSpPr>
            <a:spLocks noGrp="1"/>
          </p:cNvSpPr>
          <p:nvPr>
            <p:ph type="sldNum" sz="quarter" idx="12"/>
          </p:nvPr>
        </p:nvSpPr>
        <p:spPr>
          <a:xfrm>
            <a:off x="10736481" y="6449259"/>
            <a:ext cx="1312025" cy="365125"/>
          </a:xfrm>
          <a:prstGeom prst="rect">
            <a:avLst/>
          </a:prstGeom>
        </p:spPr>
        <p:txBody>
          <a:bodyPr/>
          <a:lstStyle/>
          <a:p>
            <a:fld id="{F2FD251E-7DF1-4C62-8D87-7777D7BC030E}"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aturation sat="47000"/>
                    </a14:imgEffect>
                  </a14:imgLayer>
                </a14:imgProps>
              </a:ext>
              <a:ext uri="{28A0092B-C50C-407E-A947-70E740481C1C}">
                <a14:useLocalDpi xmlns:a14="http://schemas.microsoft.com/office/drawing/2010/main" val="0"/>
              </a:ext>
            </a:extLst>
          </a:blip>
          <a:srcRect r="8852" b="28090"/>
          <a:stretch/>
        </p:blipFill>
        <p:spPr>
          <a:xfrm>
            <a:off x="9900458" y="4866712"/>
            <a:ext cx="2256998" cy="1534088"/>
          </a:xfrm>
          <a:prstGeom prst="rect">
            <a:avLst/>
          </a:prstGeom>
        </p:spPr>
      </p:pic>
    </p:spTree>
    <p:extLst>
      <p:ext uri="{BB962C8B-B14F-4D97-AF65-F5344CB8AC3E}">
        <p14:creationId xmlns:p14="http://schemas.microsoft.com/office/powerpoint/2010/main" val="865349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a:xfrm>
            <a:off x="10879975" y="649287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483306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3835907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a:xfrm>
            <a:off x="10879975" y="649287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871270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aturation sat="47000"/>
                    </a14:imgEffect>
                  </a14:imgLayer>
                </a14:imgProps>
              </a:ext>
              <a:ext uri="{28A0092B-C50C-407E-A947-70E740481C1C}">
                <a14:useLocalDpi xmlns:a14="http://schemas.microsoft.com/office/drawing/2010/main" val="0"/>
              </a:ext>
            </a:extLst>
          </a:blip>
          <a:srcRect r="8852" b="8210"/>
          <a:stretch/>
        </p:blipFill>
        <p:spPr>
          <a:xfrm>
            <a:off x="10129311" y="4990009"/>
            <a:ext cx="2062689" cy="1867991"/>
          </a:xfrm>
          <a:prstGeom prst="rect">
            <a:avLst/>
          </a:prstGeom>
          <a:noFill/>
        </p:spPr>
      </p:pic>
    </p:spTree>
    <p:extLst>
      <p:ext uri="{BB962C8B-B14F-4D97-AF65-F5344CB8AC3E}">
        <p14:creationId xmlns:p14="http://schemas.microsoft.com/office/powerpoint/2010/main" val="981713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16" y="0"/>
            <a:ext cx="4050791"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lvl1pPr>
              <a:defRPr>
                <a:solidFill>
                  <a:schemeClr val="tx2"/>
                </a:solidFill>
              </a:defRPr>
            </a:lvl1pPr>
          </a:lstStyle>
          <a:p>
            <a:fld id="{F2FD251E-7DF1-4C62-8D87-7777D7BC030E}" type="slidenum">
              <a:rPr lang="en-US" smtClean="0"/>
              <a:t>‹#›</a:t>
            </a:fld>
            <a:endParaRPr lang="en-US" dirty="0"/>
          </a:p>
        </p:txBody>
      </p: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25828" b="13264"/>
          <a:stretch/>
        </p:blipFill>
        <p:spPr>
          <a:xfrm>
            <a:off x="0" y="5552823"/>
            <a:ext cx="1723607" cy="1305177"/>
          </a:xfrm>
          <a:prstGeom prst="rect">
            <a:avLst/>
          </a:prstGeom>
        </p:spPr>
      </p:pic>
    </p:spTree>
    <p:extLst>
      <p:ext uri="{BB962C8B-B14F-4D97-AF65-F5344CB8AC3E}">
        <p14:creationId xmlns:p14="http://schemas.microsoft.com/office/powerpoint/2010/main" val="1426065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136489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1" y="6558294"/>
            <a:ext cx="12192000" cy="299705"/>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sp>
      <p:sp>
        <p:nvSpPr>
          <p:cNvPr id="9" name="Rectangle 8"/>
          <p:cNvSpPr/>
          <p:nvPr/>
        </p:nvSpPr>
        <p:spPr>
          <a:xfrm>
            <a:off x="0" y="6512576"/>
            <a:ext cx="12192001" cy="45719"/>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sp>
        <p:nvSpPr>
          <p:cNvPr id="2" name="Title Placeholder 1"/>
          <p:cNvSpPr>
            <a:spLocks noGrp="1"/>
          </p:cNvSpPr>
          <p:nvPr>
            <p:ph type="title"/>
          </p:nvPr>
        </p:nvSpPr>
        <p:spPr>
          <a:xfrm>
            <a:off x="1066800" y="787005"/>
            <a:ext cx="10058400" cy="1450757"/>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66800" y="2566084"/>
            <a:ext cx="10058400" cy="3282413"/>
          </a:xfrm>
          <a:prstGeom prst="rect">
            <a:avLst/>
          </a:prstGeom>
        </p:spPr>
        <p:txBody>
          <a:bodyPr vert="horz" lIns="0" tIns="45720" rIns="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0" name="Straight Connector 9"/>
          <p:cNvCxnSpPr/>
          <p:nvPr/>
        </p:nvCxnSpPr>
        <p:spPr>
          <a:xfrm>
            <a:off x="1097280" y="239525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1" y="0"/>
            <a:ext cx="12192000" cy="605192"/>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497579" y="192518"/>
            <a:ext cx="1485900" cy="1285875"/>
          </a:xfrm>
          <a:prstGeom prst="rect">
            <a:avLst/>
          </a:prstGeom>
        </p:spPr>
      </p:pic>
      <p:sp>
        <p:nvSpPr>
          <p:cNvPr id="4" name="Slide Number Placeholder 3"/>
          <p:cNvSpPr>
            <a:spLocks noGrp="1"/>
          </p:cNvSpPr>
          <p:nvPr>
            <p:ph type="sldNum" sz="quarter" idx="4"/>
          </p:nvPr>
        </p:nvSpPr>
        <p:spPr>
          <a:xfrm>
            <a:off x="9448800" y="649287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338B4-E618-403D-936F-313F7C93500F}" type="slidenum">
              <a:rPr lang="en-US" smtClean="0"/>
              <a:t>‹#›</a:t>
            </a:fld>
            <a:endParaRPr lang="en-US" dirty="0"/>
          </a:p>
        </p:txBody>
      </p:sp>
    </p:spTree>
    <p:extLst>
      <p:ext uri="{BB962C8B-B14F-4D97-AF65-F5344CB8AC3E}">
        <p14:creationId xmlns:p14="http://schemas.microsoft.com/office/powerpoint/2010/main" val="3024006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b="1" kern="1200" spc="-50" baseline="0">
          <a:solidFill>
            <a:schemeClr val="bg2">
              <a:lumMod val="7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11/relationships/webextension" Target="../webextensions/webextension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microsoft.com/office/2011/relationships/webextension" Target="../webextensions/webextension2.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CQ Press </a:t>
            </a:r>
            <a:br>
              <a:rPr lang="en-US" dirty="0" smtClean="0"/>
            </a:br>
            <a:r>
              <a:rPr lang="en-US" dirty="0" smtClean="0"/>
              <a:t>Lecture Spark</a:t>
            </a:r>
            <a:endParaRPr lang="en-US" dirty="0"/>
          </a:p>
        </p:txBody>
      </p:sp>
      <p:sp>
        <p:nvSpPr>
          <p:cNvPr id="3" name="Subtitle 2"/>
          <p:cNvSpPr>
            <a:spLocks noGrp="1"/>
          </p:cNvSpPr>
          <p:nvPr>
            <p:ph type="subTitle" idx="1"/>
          </p:nvPr>
        </p:nvSpPr>
        <p:spPr/>
        <p:txBody>
          <a:bodyPr/>
          <a:lstStyle/>
          <a:p>
            <a:r>
              <a:rPr lang="en-US" sz="2000" dirty="0" smtClean="0">
                <a:latin typeface="+mn-lt"/>
              </a:rPr>
              <a:t>April 9</a:t>
            </a:r>
            <a:r>
              <a:rPr lang="en-US" dirty="0" smtClean="0">
                <a:latin typeface="+mn-lt"/>
              </a:rPr>
              <a:t>, 2018</a:t>
            </a:r>
            <a:endParaRPr lang="en-US" dirty="0">
              <a:latin typeface="+mn-lt"/>
            </a:endParaRPr>
          </a:p>
        </p:txBody>
      </p:sp>
      <p:sp>
        <p:nvSpPr>
          <p:cNvPr id="4" name="Title 1"/>
          <p:cNvSpPr txBox="1">
            <a:spLocks/>
          </p:cNvSpPr>
          <p:nvPr/>
        </p:nvSpPr>
        <p:spPr>
          <a:xfrm>
            <a:off x="561700" y="4240190"/>
            <a:ext cx="7167497" cy="2052175"/>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6600" b="1" kern="1200" spc="-50" baseline="0">
                <a:solidFill>
                  <a:schemeClr val="tx1"/>
                </a:solidFill>
                <a:latin typeface="+mj-lt"/>
                <a:ea typeface="+mj-ea"/>
                <a:cs typeface="+mj-cs"/>
              </a:defRPr>
            </a:lvl1pPr>
          </a:lstStyle>
          <a:p>
            <a:r>
              <a:rPr lang="en-US" sz="3600" b="0" i="1" dirty="0"/>
              <a:t>Connecting current events to your American Government classroom</a:t>
            </a:r>
            <a:endParaRPr lang="en-US" sz="3600" dirty="0"/>
          </a:p>
        </p:txBody>
      </p:sp>
    </p:spTree>
    <p:extLst>
      <p:ext uri="{BB962C8B-B14F-4D97-AF65-F5344CB8AC3E}">
        <p14:creationId xmlns:p14="http://schemas.microsoft.com/office/powerpoint/2010/main" val="3425090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4400" b="0" dirty="0" smtClean="0"/>
              <a:t>The King Assassination—50 years later</a:t>
            </a:r>
            <a:endParaRPr lang="en-US" sz="4400" dirty="0">
              <a:latin typeface="Book Antiqua" panose="02040602050305030304" pitchFamily="18" charset="0"/>
            </a:endParaRPr>
          </a:p>
        </p:txBody>
      </p:sp>
      <p:sp>
        <p:nvSpPr>
          <p:cNvPr id="3" name="Content Placeholder 2"/>
          <p:cNvSpPr>
            <a:spLocks noGrp="1"/>
          </p:cNvSpPr>
          <p:nvPr>
            <p:ph idx="1"/>
          </p:nvPr>
        </p:nvSpPr>
        <p:spPr>
          <a:xfrm>
            <a:off x="1066801" y="2566084"/>
            <a:ext cx="4896678" cy="3282413"/>
          </a:xfrm>
        </p:spPr>
        <p:txBody>
          <a:bodyPr>
            <a:normAutofit lnSpcReduction="10000"/>
          </a:bodyPr>
          <a:lstStyle/>
          <a:p>
            <a:r>
              <a:rPr lang="en-US" dirty="0" smtClean="0">
                <a:cs typeface="Arial" panose="020B0604020202020204" pitchFamily="34" charset="0"/>
              </a:rPr>
              <a:t>Last week the nation commemorated the 50</a:t>
            </a:r>
            <a:r>
              <a:rPr lang="en-US" baseline="30000" dirty="0" smtClean="0">
                <a:cs typeface="Arial" panose="020B0604020202020204" pitchFamily="34" charset="0"/>
              </a:rPr>
              <a:t>th</a:t>
            </a:r>
            <a:r>
              <a:rPr lang="en-US" dirty="0" smtClean="0">
                <a:cs typeface="Arial" panose="020B0604020202020204" pitchFamily="34" charset="0"/>
              </a:rPr>
              <a:t> anniversary of the assassination of civil rights leader the Reverend Martin Luther King Jr. </a:t>
            </a:r>
            <a:endParaRPr lang="en-US" dirty="0">
              <a:cs typeface="Arial" panose="020B0604020202020204" pitchFamily="34" charset="0"/>
            </a:endParaRPr>
          </a:p>
          <a:p>
            <a:endParaRPr lang="en-US" b="1" dirty="0">
              <a:cs typeface="Arial" panose="020B0604020202020204" pitchFamily="34" charset="0"/>
            </a:endParaRPr>
          </a:p>
          <a:p>
            <a:r>
              <a:rPr lang="en-US" b="1" dirty="0" smtClean="0">
                <a:cs typeface="Arial" panose="020B0604020202020204" pitchFamily="34" charset="0"/>
              </a:rPr>
              <a:t>This CNN clip is an interview with two civil rights leaders, Andrew Young and Jesse Jackson.  The nation normally pauses to remember King on the holiday named after him in January.  Why do you think the commemoration of the anniversary of his death is important?</a:t>
            </a:r>
            <a:endParaRPr lang="en-US" b="1" dirty="0">
              <a:cs typeface="Arial" panose="020B0604020202020204" pitchFamily="34" charset="0"/>
            </a:endParaRPr>
          </a:p>
        </p:txBody>
      </p:sp>
      <p:sp>
        <p:nvSpPr>
          <p:cNvPr id="4" name="Slide Number Placeholder 3"/>
          <p:cNvSpPr>
            <a:spLocks noGrp="1"/>
          </p:cNvSpPr>
          <p:nvPr>
            <p:ph type="sldNum" sz="quarter" idx="12"/>
          </p:nvPr>
        </p:nvSpPr>
        <p:spPr/>
        <p:txBody>
          <a:bodyPr/>
          <a:lstStyle/>
          <a:p>
            <a:fld id="{F2FD251E-7DF1-4C62-8D87-7777D7BC030E}" type="slidenum">
              <a:rPr lang="en-US" smtClean="0"/>
              <a:t>2</a:t>
            </a:fld>
            <a:endParaRPr lang="en-US" dirty="0"/>
          </a:p>
        </p:txBody>
      </p:sp>
      <mc:AlternateContent xmlns:mc="http://schemas.openxmlformats.org/markup-compatibility/2006">
        <mc:Choice xmlns:we="http://schemas.microsoft.com/office/webextensions/webextension/2010/11" xmlns:pca="http://schemas.microsoft.com/office/powerpoint/2013/contentapp" Requires="we pca">
          <p:graphicFrame>
            <p:nvGraphicFramePr>
              <p:cNvPr id="7" name="Add-in 6" title="Web Video Player"/>
              <p:cNvGraphicFramePr>
                <a:graphicFrameLocks noGrp="1"/>
              </p:cNvGraphicFramePr>
              <p:nvPr>
                <p:extLst>
                  <p:ext uri="{D42A27DB-BD31-4B8C-83A1-F6EECF244321}">
                    <p14:modId xmlns:p14="http://schemas.microsoft.com/office/powerpoint/2010/main" val="112085760"/>
                  </p:ext>
                </p:extLst>
              </p:nvPr>
            </p:nvGraphicFramePr>
            <p:xfrm>
              <a:off x="6677246" y="2402958"/>
              <a:ext cx="5468125" cy="3445539"/>
            </p:xfrm>
            <a:graphic>
              <a:graphicData uri="http://schemas.microsoft.com/office/webextensions/webextension/2010/11">
                <we:webextensionref xmlns:we="http://schemas.microsoft.com/office/webextensions/webextension/2010/11" xmlns:r="http://schemas.openxmlformats.org/officeDocument/2006/relationships" r:id="rId3"/>
              </a:graphicData>
            </a:graphic>
          </p:graphicFrame>
        </mc:Choice>
        <mc:Fallback>
          <p:pic>
            <p:nvPicPr>
              <p:cNvPr id="7" name="Add-in 6" title="Web Video Player"/>
              <p:cNvPicPr>
                <a:picLocks noGrp="1" noRot="1" noChangeAspect="1" noMove="1" noResize="1" noEditPoints="1" noAdjustHandles="1" noChangeArrowheads="1" noChangeShapeType="1"/>
              </p:cNvPicPr>
              <p:nvPr/>
            </p:nvPicPr>
            <p:blipFill>
              <a:blip r:embed="rId4"/>
              <a:stretch>
                <a:fillRect/>
              </a:stretch>
            </p:blipFill>
            <p:spPr>
              <a:xfrm>
                <a:off x="6677246" y="2402958"/>
                <a:ext cx="5468125" cy="3445539"/>
              </a:xfrm>
              <a:prstGeom prst="rect">
                <a:avLst/>
              </a:prstGeom>
            </p:spPr>
          </p:pic>
        </mc:Fallback>
      </mc:AlternateContent>
    </p:spTree>
    <p:extLst>
      <p:ext uri="{BB962C8B-B14F-4D97-AF65-F5344CB8AC3E}">
        <p14:creationId xmlns:p14="http://schemas.microsoft.com/office/powerpoint/2010/main" val="3341644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b="0" dirty="0"/>
              <a:t>The King Assassination—50 years later</a:t>
            </a:r>
            <a:endParaRPr lang="en-US" sz="5400" dirty="0"/>
          </a:p>
        </p:txBody>
      </p:sp>
      <p:sp>
        <p:nvSpPr>
          <p:cNvPr id="4" name="Slide Number Placeholder 3"/>
          <p:cNvSpPr>
            <a:spLocks noGrp="1"/>
          </p:cNvSpPr>
          <p:nvPr>
            <p:ph type="sldNum" sz="quarter" idx="12"/>
          </p:nvPr>
        </p:nvSpPr>
        <p:spPr/>
        <p:txBody>
          <a:bodyPr/>
          <a:lstStyle/>
          <a:p>
            <a:fld id="{F2FD251E-7DF1-4C62-8D87-7777D7BC030E}" type="slidenum">
              <a:rPr lang="en-US" smtClean="0"/>
              <a:t>3</a:t>
            </a:fld>
            <a:endParaRPr lang="en-US" dirty="0"/>
          </a:p>
        </p:txBody>
      </p:sp>
      <p:sp>
        <p:nvSpPr>
          <p:cNvPr id="9" name="TextBox 8"/>
          <p:cNvSpPr txBox="1"/>
          <p:nvPr/>
        </p:nvSpPr>
        <p:spPr>
          <a:xfrm>
            <a:off x="1066800" y="2525047"/>
            <a:ext cx="5473148" cy="646331"/>
          </a:xfrm>
          <a:prstGeom prst="rect">
            <a:avLst/>
          </a:prstGeom>
          <a:noFill/>
        </p:spPr>
        <p:txBody>
          <a:bodyPr wrap="square" rtlCol="0">
            <a:spAutoFit/>
          </a:bodyPr>
          <a:lstStyle/>
          <a:p>
            <a:pPr lvl="0" defTabSz="914400">
              <a:defRPr/>
            </a:pPr>
            <a:endParaRPr lang="en-US" dirty="0">
              <a:cs typeface="Arial" panose="020B0604020202020204" pitchFamily="34" charset="0"/>
            </a:endParaRPr>
          </a:p>
          <a:p>
            <a:pPr lvl="0" defTabSz="914400">
              <a:defRPr/>
            </a:pPr>
            <a:endParaRPr lang="en-US" dirty="0">
              <a:cs typeface="Arial" panose="020B0604020202020204" pitchFamily="34" charset="0"/>
            </a:endParaRPr>
          </a:p>
        </p:txBody>
      </p:sp>
      <p:sp>
        <p:nvSpPr>
          <p:cNvPr id="5" name="TextBox 4"/>
          <p:cNvSpPr txBox="1"/>
          <p:nvPr/>
        </p:nvSpPr>
        <p:spPr>
          <a:xfrm>
            <a:off x="1066800" y="2525047"/>
            <a:ext cx="5473147" cy="3477875"/>
          </a:xfrm>
          <a:prstGeom prst="rect">
            <a:avLst/>
          </a:prstGeom>
          <a:noFill/>
        </p:spPr>
        <p:txBody>
          <a:bodyPr wrap="square" rtlCol="0">
            <a:spAutoFit/>
          </a:bodyPr>
          <a:lstStyle/>
          <a:p>
            <a:endParaRPr lang="en-US" sz="2000" dirty="0"/>
          </a:p>
          <a:p>
            <a:r>
              <a:rPr lang="en-US" sz="2000" dirty="0" smtClean="0"/>
              <a:t>Martin Luther King Jr.’s speeches are used by many across our political divide to support a variety of causes and positions. His “I Have a Dream” is iconic, but many of his other speeches and writings receive far less attention. </a:t>
            </a:r>
          </a:p>
          <a:p>
            <a:endParaRPr lang="en-US" sz="2000" b="1" dirty="0"/>
          </a:p>
          <a:p>
            <a:r>
              <a:rPr lang="en-US" sz="2000" b="1" dirty="0" smtClean="0"/>
              <a:t>Do you believe America continues to struggle to achieve the type of justice King advocated, or have we abandoned much of his ideals?</a:t>
            </a:r>
          </a:p>
          <a:p>
            <a:endParaRPr lang="en-US" sz="2000" dirty="0"/>
          </a:p>
        </p:txBody>
      </p:sp>
      <mc:AlternateContent xmlns:mc="http://schemas.openxmlformats.org/markup-compatibility/2006">
        <mc:Choice xmlns:we="http://schemas.microsoft.com/office/webextensions/webextension/2010/11" xmlns:pca="http://schemas.microsoft.com/office/powerpoint/2013/contentapp" Requires="we pca">
          <p:graphicFrame>
            <p:nvGraphicFramePr>
              <p:cNvPr id="3" name="Add-in 2" title="Web Video Player"/>
              <p:cNvGraphicFramePr>
                <a:graphicFrameLocks noGrp="1"/>
              </p:cNvGraphicFramePr>
              <p:nvPr>
                <p:extLst>
                  <p:ext uri="{D42A27DB-BD31-4B8C-83A1-F6EECF244321}">
                    <p14:modId xmlns:p14="http://schemas.microsoft.com/office/powerpoint/2010/main" val="1458316158"/>
                  </p:ext>
                </p:extLst>
              </p:nvPr>
            </p:nvGraphicFramePr>
            <p:xfrm>
              <a:off x="6835587" y="2553506"/>
              <a:ext cx="5149149" cy="3579849"/>
            </p:xfrm>
            <a:graphic>
              <a:graphicData uri="http://schemas.microsoft.com/office/webextensions/webextension/2010/11">
                <we:webextensionref xmlns:we="http://schemas.microsoft.com/office/webextensions/webextension/2010/11" xmlns:r="http://schemas.openxmlformats.org/officeDocument/2006/relationships" r:id="rId3"/>
              </a:graphicData>
            </a:graphic>
          </p:graphicFrame>
        </mc:Choice>
        <mc:Fallback>
          <p:pic>
            <p:nvPicPr>
              <p:cNvPr id="3" name="Add-in 2" title="Web Video Player"/>
              <p:cNvPicPr>
                <a:picLocks noGrp="1" noRot="1" noChangeAspect="1" noMove="1" noResize="1" noEditPoints="1" noAdjustHandles="1" noChangeArrowheads="1" noChangeShapeType="1"/>
              </p:cNvPicPr>
              <p:nvPr/>
            </p:nvPicPr>
            <p:blipFill>
              <a:blip r:embed="rId4"/>
              <a:stretch>
                <a:fillRect/>
              </a:stretch>
            </p:blipFill>
            <p:spPr>
              <a:xfrm>
                <a:off x="6835587" y="2553506"/>
                <a:ext cx="5149149" cy="3579849"/>
              </a:xfrm>
              <a:prstGeom prst="rect">
                <a:avLst/>
              </a:prstGeom>
            </p:spPr>
          </p:pic>
        </mc:Fallback>
      </mc:AlternateContent>
    </p:spTree>
    <p:extLst>
      <p:ext uri="{BB962C8B-B14F-4D97-AF65-F5344CB8AC3E}">
        <p14:creationId xmlns:p14="http://schemas.microsoft.com/office/powerpoint/2010/main" val="1014501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dirty="0" smtClean="0"/>
              <a:t>Key Concepts</a:t>
            </a:r>
            <a:endParaRPr lang="en-US" sz="5400" dirty="0"/>
          </a:p>
        </p:txBody>
      </p:sp>
      <p:sp>
        <p:nvSpPr>
          <p:cNvPr id="3" name="Content Placeholder 2"/>
          <p:cNvSpPr>
            <a:spLocks noGrp="1"/>
          </p:cNvSpPr>
          <p:nvPr>
            <p:ph idx="1"/>
          </p:nvPr>
        </p:nvSpPr>
        <p:spPr>
          <a:xfrm>
            <a:off x="1066800" y="2566084"/>
            <a:ext cx="5093368" cy="3282413"/>
          </a:xfrm>
        </p:spPr>
        <p:txBody>
          <a:bodyPr wrap="none">
            <a:normAutofit/>
          </a:bodyPr>
          <a:lstStyle/>
          <a:p>
            <a:r>
              <a:rPr lang="en-US" sz="2400" dirty="0" smtClean="0">
                <a:latin typeface="Arial" panose="020B0604020202020204" pitchFamily="34" charset="0"/>
                <a:cs typeface="Arial" panose="020B0604020202020204" pitchFamily="34" charset="0"/>
              </a:rPr>
              <a:t>,</a:t>
            </a:r>
          </a:p>
          <a:p>
            <a:endParaRPr lang="en-US" sz="24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F2FD251E-7DF1-4C62-8D87-7777D7BC030E}" type="slidenum">
              <a:rPr lang="en-US" smtClean="0"/>
              <a:t>4</a:t>
            </a:fld>
            <a:endParaRPr lang="en-US" dirty="0"/>
          </a:p>
        </p:txBody>
      </p:sp>
      <p:sp>
        <p:nvSpPr>
          <p:cNvPr id="7" name="Rectangle 6"/>
          <p:cNvSpPr/>
          <p:nvPr/>
        </p:nvSpPr>
        <p:spPr>
          <a:xfrm>
            <a:off x="776639" y="2713456"/>
            <a:ext cx="10356574" cy="2862322"/>
          </a:xfrm>
          <a:prstGeom prst="rect">
            <a:avLst/>
          </a:prstGeom>
        </p:spPr>
        <p:txBody>
          <a:bodyPr wrap="square">
            <a:spAutoFit/>
          </a:bodyPr>
          <a:lstStyle/>
          <a:p>
            <a:pPr marL="342900" lvl="0" indent="-342900" defTabSz="914400">
              <a:buFont typeface="Arial" charset="0"/>
              <a:buChar char="•"/>
            </a:pPr>
            <a:r>
              <a:rPr lang="en-US" sz="2000" dirty="0" smtClean="0"/>
              <a:t>By the end of 1967 , Martin Luther King Jr. had outlined a plan to </a:t>
            </a:r>
            <a:r>
              <a:rPr lang="en-US" sz="2000" dirty="0"/>
              <a:t>organize </a:t>
            </a:r>
            <a:r>
              <a:rPr lang="en-US" sz="2000" dirty="0" smtClean="0"/>
              <a:t>a large movement of civil disobedience, the Poor People’s campaign</a:t>
            </a:r>
          </a:p>
          <a:p>
            <a:pPr marL="342900" lvl="0" indent="-342900" defTabSz="914400">
              <a:buFont typeface="Arial" charset="0"/>
              <a:buChar char="•"/>
            </a:pPr>
            <a:r>
              <a:rPr lang="en-US" sz="2000" dirty="0" smtClean="0"/>
              <a:t>In March of 1968 he travelled to Memphis, Tennessee to lead a march of 6,000 people to support striking sanitation workers. The march turned violent.</a:t>
            </a:r>
          </a:p>
          <a:p>
            <a:pPr marL="342900" lvl="0" indent="-342900" defTabSz="914400">
              <a:buFont typeface="Arial" charset="0"/>
              <a:buChar char="•"/>
            </a:pPr>
            <a:r>
              <a:rPr lang="en-US" sz="2000" dirty="0" smtClean="0"/>
              <a:t>The night before his assassination, King addressed his supporters at the </a:t>
            </a:r>
            <a:r>
              <a:rPr lang="en-US" sz="2000" dirty="0"/>
              <a:t>Mason Temple in </a:t>
            </a:r>
            <a:r>
              <a:rPr lang="en-US" sz="2000" dirty="0" smtClean="0"/>
              <a:t>Memphis. He delivered is final speech, “I’ve Been to the Mountaintop”</a:t>
            </a:r>
          </a:p>
          <a:p>
            <a:pPr marL="342900" lvl="0" indent="-342900" defTabSz="914400">
              <a:buFont typeface="Arial" charset="0"/>
              <a:buChar char="•"/>
            </a:pPr>
            <a:r>
              <a:rPr lang="en-US" sz="2000" dirty="0" smtClean="0"/>
              <a:t>Martin Luther King Jr. was assassinated on April 4, 1968  by James Earl Ray on </a:t>
            </a:r>
            <a:r>
              <a:rPr lang="en-US" sz="2000" dirty="0"/>
              <a:t>the balcony of the Lorraine Motel in </a:t>
            </a:r>
            <a:r>
              <a:rPr lang="en-US" sz="2000" dirty="0" smtClean="0"/>
              <a:t>Memphis</a:t>
            </a:r>
          </a:p>
          <a:p>
            <a:pPr marL="342900" lvl="0" indent="-342900" defTabSz="914400">
              <a:buFont typeface="Arial" charset="0"/>
              <a:buChar char="•"/>
            </a:pPr>
            <a:endParaRPr lang="en-US" sz="2000" dirty="0" smtClean="0"/>
          </a:p>
        </p:txBody>
      </p:sp>
    </p:spTree>
    <p:extLst>
      <p:ext uri="{BB962C8B-B14F-4D97-AF65-F5344CB8AC3E}">
        <p14:creationId xmlns:p14="http://schemas.microsoft.com/office/powerpoint/2010/main" val="1109344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dirty="0" smtClean="0"/>
              <a:t>Assessment</a:t>
            </a:r>
            <a:endParaRPr lang="en-US" sz="5400" dirty="0"/>
          </a:p>
        </p:txBody>
      </p:sp>
      <p:sp>
        <p:nvSpPr>
          <p:cNvPr id="3" name="Content Placeholder 2"/>
          <p:cNvSpPr>
            <a:spLocks noGrp="1"/>
          </p:cNvSpPr>
          <p:nvPr>
            <p:ph idx="1"/>
          </p:nvPr>
        </p:nvSpPr>
        <p:spPr/>
        <p:txBody>
          <a:bodyPr>
            <a:normAutofit/>
          </a:bodyPr>
          <a:lstStyle/>
          <a:p>
            <a:r>
              <a:rPr lang="en-US" b="1" dirty="0" smtClean="0">
                <a:solidFill>
                  <a:schemeClr val="tx1"/>
                </a:solidFill>
                <a:cs typeface="Arial" panose="020B0604020202020204" pitchFamily="34" charset="0"/>
              </a:rPr>
              <a:t>Writing</a:t>
            </a:r>
            <a:r>
              <a:rPr lang="en-US" dirty="0" smtClean="0">
                <a:solidFill>
                  <a:schemeClr val="tx1"/>
                </a:solidFill>
                <a:cs typeface="Arial" panose="020B0604020202020204" pitchFamily="34" charset="0"/>
              </a:rPr>
              <a:t>: Why did Martin Luther King Jr. travel to Memphis, TN, in March and April of 1968?</a:t>
            </a:r>
          </a:p>
          <a:p>
            <a:r>
              <a:rPr lang="en-US" b="1" dirty="0" smtClean="0">
                <a:solidFill>
                  <a:schemeClr val="tx1"/>
                </a:solidFill>
                <a:cs typeface="Arial" panose="020B0604020202020204" pitchFamily="34" charset="0"/>
              </a:rPr>
              <a:t>Debate</a:t>
            </a:r>
            <a:r>
              <a:rPr lang="en-US" dirty="0" smtClean="0">
                <a:solidFill>
                  <a:schemeClr val="tx1"/>
                </a:solidFill>
                <a:cs typeface="Arial" panose="020B0604020202020204" pitchFamily="34" charset="0"/>
              </a:rPr>
              <a:t>: The legacy of Martin Luther King Jr. is largely uncontested and his vision for the United States is universally supported. </a:t>
            </a:r>
          </a:p>
          <a:p>
            <a:r>
              <a:rPr lang="en-US" b="1" dirty="0" smtClean="0">
                <a:solidFill>
                  <a:schemeClr val="tx1"/>
                </a:solidFill>
                <a:cs typeface="Arial" panose="020B0604020202020204" pitchFamily="34" charset="0"/>
              </a:rPr>
              <a:t>Poll</a:t>
            </a:r>
            <a:r>
              <a:rPr lang="en-US" dirty="0" smtClean="0">
                <a:solidFill>
                  <a:schemeClr val="tx1"/>
                </a:solidFill>
                <a:cs typeface="Arial" panose="020B0604020202020204" pitchFamily="34" charset="0"/>
              </a:rPr>
              <a:t>:  The United States has moved closer to Martin Luther King Jr.’s vision of a society marked by economic and social justice.</a:t>
            </a:r>
            <a:endParaRPr lang="en-US" sz="2000" dirty="0" smtClean="0">
              <a:solidFill>
                <a:schemeClr val="tx1"/>
              </a:solidFill>
              <a:cs typeface="Arial" panose="020B0604020202020204" pitchFamily="34" charset="0"/>
            </a:endParaRPr>
          </a:p>
          <a:p>
            <a:r>
              <a:rPr lang="en-US" dirty="0" smtClean="0">
                <a:solidFill>
                  <a:schemeClr val="tx1"/>
                </a:solidFill>
                <a:cs typeface="Arial" panose="020B0604020202020204" pitchFamily="34" charset="0"/>
              </a:rPr>
              <a:t/>
            </a:r>
            <a:br>
              <a:rPr lang="en-US" dirty="0" smtClean="0">
                <a:solidFill>
                  <a:schemeClr val="tx1"/>
                </a:solidFill>
                <a:cs typeface="Arial" panose="020B0604020202020204" pitchFamily="34" charset="0"/>
              </a:rPr>
            </a:br>
            <a:r>
              <a:rPr lang="en-US" b="1" dirty="0" smtClean="0">
                <a:solidFill>
                  <a:schemeClr val="tx1"/>
                </a:solidFill>
                <a:cs typeface="Arial" panose="020B0604020202020204" pitchFamily="34" charset="0"/>
              </a:rPr>
              <a:t>Short Answer</a:t>
            </a:r>
            <a:r>
              <a:rPr lang="en-US" dirty="0" smtClean="0">
                <a:solidFill>
                  <a:schemeClr val="tx1"/>
                </a:solidFill>
                <a:cs typeface="Arial" panose="020B0604020202020204" pitchFamily="34" charset="0"/>
              </a:rPr>
              <a:t>:  Why do many youth activists today find inspiration in Martin Luther King Jr.’s life?</a:t>
            </a:r>
          </a:p>
        </p:txBody>
      </p:sp>
      <p:sp>
        <p:nvSpPr>
          <p:cNvPr id="4" name="Slide Number Placeholder 3"/>
          <p:cNvSpPr>
            <a:spLocks noGrp="1"/>
          </p:cNvSpPr>
          <p:nvPr>
            <p:ph type="sldNum" sz="quarter" idx="12"/>
          </p:nvPr>
        </p:nvSpPr>
        <p:spPr/>
        <p:txBody>
          <a:bodyPr/>
          <a:lstStyle/>
          <a:p>
            <a:fld id="{F2FD251E-7DF1-4C62-8D87-7777D7BC030E}" type="slidenum">
              <a:rPr lang="en-US" smtClean="0"/>
              <a:t>5</a:t>
            </a:fld>
            <a:endParaRPr lang="en-US" dirty="0"/>
          </a:p>
        </p:txBody>
      </p:sp>
    </p:spTree>
    <p:extLst>
      <p:ext uri="{BB962C8B-B14F-4D97-AF65-F5344CB8AC3E}">
        <p14:creationId xmlns:p14="http://schemas.microsoft.com/office/powerpoint/2010/main" val="409684413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CQ Press">
      <a:dk1>
        <a:srgbClr val="4B545D"/>
      </a:dk1>
      <a:lt1>
        <a:sysClr val="window" lastClr="FFFFFF"/>
      </a:lt1>
      <a:dk2>
        <a:srgbClr val="FBAD19"/>
      </a:dk2>
      <a:lt2>
        <a:srgbClr val="65707C"/>
      </a:lt2>
      <a:accent1>
        <a:srgbClr val="FBAD19"/>
      </a:accent1>
      <a:accent2>
        <a:srgbClr val="65707C"/>
      </a:accent2>
      <a:accent3>
        <a:srgbClr val="FBAD19"/>
      </a:accent3>
      <a:accent4>
        <a:srgbClr val="A0A9B2"/>
      </a:accent4>
      <a:accent5>
        <a:srgbClr val="FBAD19"/>
      </a:accent5>
      <a:accent6>
        <a:srgbClr val="65707C"/>
      </a:accent6>
      <a:hlink>
        <a:srgbClr val="7B7B7B"/>
      </a:hlink>
      <a:folHlink>
        <a:srgbClr val="FFD965"/>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webextension1.xml.rels><?xml version="1.0" encoding="UTF-8" standalone="yes"?>
<Relationships xmlns="http://schemas.openxmlformats.org/package/2006/relationships"><Relationship Id="rId1" Type="http://schemas.openxmlformats.org/officeDocument/2006/relationships/image" Target="../media/image6.png"/></Relationships>
</file>

<file path=ppt/webextensions/_rels/webextension2.xml.rels><?xml version="1.0" encoding="UTF-8" standalone="yes"?>
<Relationships xmlns="http://schemas.openxmlformats.org/package/2006/relationships"><Relationship Id="rId1" Type="http://schemas.openxmlformats.org/officeDocument/2006/relationships/image" Target="../media/image7.png"/></Relationships>
</file>

<file path=ppt/webextensions/webextension1.xml><?xml version="1.0" encoding="utf-8"?>
<we:webextension xmlns:we="http://schemas.microsoft.com/office/webextensions/webextension/2010/11" id="{E21D3555-C9C2-074F-B07F-03529968CF31}">
  <we:reference id="wa104221182" version="3.3.0.0" store="en-US" storeType="OMEX"/>
  <we:alternateReferences>
    <we:reference id="wa104221182" version="3.3.0.0" store="wa104221182" storeType="OMEX"/>
  </we:alternateReferences>
  <we:properties>
    <we:property name="slideId" value="257"/>
    <we:property name="vid" value="&quot;https://www.youtube.com/watch?v=6jKtQAH7eLU&quot;"/>
    <we:property name="autoplay" value="0"/>
    <we:property name="starttime" value="0"/>
    <we:property name="endtime" value="0"/>
  </we:properties>
  <we:bindings/>
  <we:snapshot xmlns:r="http://schemas.openxmlformats.org/officeDocument/2006/relationships" r:embed="rId1"/>
</we:webextension>
</file>

<file path=ppt/webextensions/webextension2.xml><?xml version="1.0" encoding="utf-8"?>
<we:webextension xmlns:we="http://schemas.microsoft.com/office/webextensions/webextension/2010/11" id="{65238344-F6A1-B344-8413-600C5A3048D9}">
  <we:reference id="wa104221182" version="3.3.0.0" store="en-US" storeType="OMEX"/>
  <we:alternateReferences>
    <we:reference id="wa104221182" version="3.3.0.0" store="wa104221182" storeType="OMEX"/>
  </we:alternateReferences>
  <we:properties>
    <we:property name="slideId" value="260"/>
    <we:property name="vid" value="&quot;https://www.youtube.com/watch?v=V6AwD5TfrFA&quot;"/>
    <we:property name="autoplay" value="0"/>
    <we:property name="starttime" value="0"/>
    <we:property name="endtime" value="0"/>
  </we:properties>
  <we:bindings/>
  <we:snapshot xmlns:r="http://schemas.openxmlformats.org/officeDocument/2006/relationships" r:embed="rId1"/>
</we:webextension>
</file>

<file path=docProps/app.xml><?xml version="1.0" encoding="utf-8"?>
<Properties xmlns="http://schemas.openxmlformats.org/officeDocument/2006/extended-properties" xmlns:vt="http://schemas.openxmlformats.org/officeDocument/2006/docPropsVTypes">
  <Template/>
  <TotalTime>3151</TotalTime>
  <Words>727</Words>
  <Application>Microsoft Office PowerPoint</Application>
  <PresentationFormat>Widescreen</PresentationFormat>
  <Paragraphs>109</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Book Antiqua</vt:lpstr>
      <vt:lpstr>Calibri</vt:lpstr>
      <vt:lpstr>Corbel</vt:lpstr>
      <vt:lpstr>Retrospect</vt:lpstr>
      <vt:lpstr>CQ Press  Lecture Spark</vt:lpstr>
      <vt:lpstr>The King Assassination—50 years later</vt:lpstr>
      <vt:lpstr>The King Assassination—50 years later</vt:lpstr>
      <vt:lpstr>Key Concepts</vt:lpstr>
      <vt:lpstr>Assessment</vt:lpstr>
    </vt:vector>
  </TitlesOfParts>
  <Company>SAGE Publishing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Greenan</dc:creator>
  <cp:lastModifiedBy>Liza Neustaetter</cp:lastModifiedBy>
  <cp:revision>142</cp:revision>
  <cp:lastPrinted>2018-02-19T15:16:09Z</cp:lastPrinted>
  <dcterms:created xsi:type="dcterms:W3CDTF">2017-10-25T15:00:07Z</dcterms:created>
  <dcterms:modified xsi:type="dcterms:W3CDTF">2018-04-09T15:31:24Z</dcterms:modified>
</cp:coreProperties>
</file>