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3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DD15776-09C7-45C0-A185-DCBD79BC308C}">
          <p14:sldIdLst>
            <p14:sldId id="256"/>
            <p14:sldId id="257"/>
            <p14:sldId id="263"/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45" autoAdjust="0"/>
    <p:restoredTop sz="82488" autoAdjust="0"/>
  </p:normalViewPr>
  <p:slideViewPr>
    <p:cSldViewPr snapToGrid="0">
      <p:cViewPr varScale="1">
        <p:scale>
          <a:sx n="95" d="100"/>
          <a:sy n="95" d="100"/>
        </p:scale>
        <p:origin x="84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5" d="100"/>
        <a:sy n="10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7" d="100"/>
          <a:sy n="97" d="100"/>
        </p:scale>
        <p:origin x="2256" y="-5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A2A24-EAFC-4085-836A-56A292881409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FB4D4-8259-430E-904B-CA15EE8036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5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Mvi5tdHWIw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ivvIkpTgcvI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bc13.com/plant-called-high-priority-violators-by-epa-before-blast/5723404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huffpost.com/entry/texas-chemical-plant-explosion_n_5ddf162ce4b0d50f329c2007?guccounter=1&amp;guce_referrer=aHR0cHM6Ly9uZXdzLmdvb2dsZS5jb20v&amp;guce_referrer_sig=AQAAAIi6mrj0THiHjJ4Oq7A6EDXlsUCdLyx-nHUmomC0qXxkmKRESCXDFARJtpgBI5F5JlO7_vkSLCheJcjt1Ow_XLmrfI9MXmWKGqloQQPyymsVEG_8PW3QT0tO6EjyK3_-WvY1xOkUqd7hkdRyaGlsjpvSmWQfGefZSNCcoPm7bIM1" TargetMode="External"/><Relationship Id="rId5" Type="http://schemas.openxmlformats.org/officeDocument/2006/relationships/hyperlink" Target="https://www.nytimes.com/2019/11/28/us/port-neches-texas-explosion.html" TargetMode="External"/><Relationship Id="rId4" Type="http://schemas.openxmlformats.org/officeDocument/2006/relationships/hyperlink" Target="https://www.12newsnow.com/article/news/local/power-city/epa-records-show-port-neches-plant-rocked-by-explosions-had-history-of-preventable-emissions/502-3169ce87-3b28-49b7-b3a6-ed5af6cc7173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ustonchronicle.com/opinion/outlook/article/With-Port-Neches-burning-do-we-really-think-14870909.php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beaumontenterprise.com/news/article/Chem-plant-blast-was-bad-could-ve-been-a-lot-14867906.php#photo-18677208" TargetMode="External"/><Relationship Id="rId4" Type="http://schemas.openxmlformats.org/officeDocument/2006/relationships/hyperlink" Target="https://www.12newsnow.com/article/news/local/explosion-fire-burning-at-port-neches-plant-early-wednesday/502-de236827-a796-48f7-ac55-fad5064c3c8b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Categories – American Government, Texas State Politics, Environmental Policy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Tags – Chemical Plant Explosion, Industry Regulations, Health and Human Safety, Air Quality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 # 1: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https://www.youtube.com/watch?v=rMvi5tdHWIw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 #2: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https://www.youtube.com/watch?v=ivvIkpTgcvI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4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are selected news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articles on the Thanksgiving Explosions at Texas Chemical Plant: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TPC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plant called ‘high priority violators’ by EPA before explosion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ABC 13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28,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https://abc13.com/plant-called-high-priority-violators-by-epa-before-blast/5723404/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EPA records show Port Neches plant rocked by explosion had history of ‘preventable’ emissions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KMBT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 News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28,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https://www.12newsnow.com/article/news/local/power-city/epa-records-show-port-neches-plant-rocked-by-explosions-had-history-of-preventable-emissions/502-3169ce87-3b28-49b7-b3a6-ed5af6cc7173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Explosions Shake a Texas Town, and Its View on Thanksgiving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New York Times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28,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https://www.nytimes.com/2019/11/28/us/port-neches-texas-explosion.html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Explosions Rock Chemical Plant in Texas, Prompting Mass Evacuations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Huffington Post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27,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s://www.huffpost.com/entry/texas-chemical-plant-explosion_n_5ddf162ce4b0d50f329c2007?guccounter=1&amp;guce_referrer=aHR0cHM6Ly9uZXdzLmdvb2dsZS5jb20v&amp;guce_referrer_sig=AQAAAIi6mrj0THiHjJ4Oq7A6EDXlsUCdLyx-nHUmomC0qXxkmKRESCXDFARJtpgBI5F5JlO7_vkSLCheJcjt1Ow_XLmrfI9MXmWKGqloQQPyymsVEG_8PW3QT0tO6EjyK3_-WvY1xOkUqd7hkdRyaGlsjpvSmWQfGefZSNCcoPm7bIM1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following pieces provide analyses of 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Thanksgiving Explosions at Texas Chemical Plant:</a:t>
            </a: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Port Neches burning, do we really think gutting the EPA is wise?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Houston Chronicle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29,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https://www.houstonchronicle.com/opinion/outlook/article/With-Port-Neches-burning-do-we-really-think-14870909.php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Officials lift evacuation order following </a:t>
            </a:r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TPC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plant explosion, fire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KMBT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 News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27,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https://www.12newsnow.com/article/news/local/explosion-fire-burning-at-port-neches-plant-early-wednesday/502-de236827-a796-48f7-ac55-fad5064c3c8b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Chem plant blast was bad, could’ve been a lot worse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Beaumont Enterprise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Published on November 27, 2019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https://www.beaumontenterprise.com/news/article/Chem-plant-blast-was-bad-could-ve-been-a-lot-14867906.php#photo-18677208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08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b="0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731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FB4D4-8259-430E-904B-CA15EE80369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5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8" t="4028" r="26805" b="38658"/>
          <a:stretch/>
        </p:blipFill>
        <p:spPr>
          <a:xfrm>
            <a:off x="7119256" y="2171868"/>
            <a:ext cx="5068389" cy="4150556"/>
          </a:xfrm>
          <a:prstGeom prst="rect">
            <a:avLst/>
          </a:prstGeom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1701" y="704510"/>
            <a:ext cx="7167497" cy="205217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1701" y="3204361"/>
            <a:ext cx="7167497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449705" y="569626"/>
            <a:ext cx="0" cy="899410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427644" y="574221"/>
            <a:ext cx="1583387" cy="1479"/>
          </a:xfrm>
          <a:prstGeom prst="line">
            <a:avLst/>
          </a:prstGeom>
          <a:ln w="381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94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41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7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9975" y="6473483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2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36481" y="6449259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852" b="28090"/>
          <a:stretch/>
        </p:blipFill>
        <p:spPr>
          <a:xfrm>
            <a:off x="9900458" y="4866712"/>
            <a:ext cx="2256998" cy="153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349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79975" y="649287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7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8852" b="8210"/>
          <a:stretch/>
        </p:blipFill>
        <p:spPr>
          <a:xfrm>
            <a:off x="10129311" y="4990009"/>
            <a:ext cx="2062689" cy="1867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8171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28" b="13264"/>
          <a:stretch/>
        </p:blipFill>
        <p:spPr>
          <a:xfrm>
            <a:off x="0" y="5552823"/>
            <a:ext cx="1723607" cy="130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65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F2FD251E-7DF1-4C62-8D87-7777D7BC03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9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6558294"/>
            <a:ext cx="12192000" cy="2997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512576"/>
            <a:ext cx="12192001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7870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566084"/>
            <a:ext cx="10058400" cy="328241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239525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" y="0"/>
            <a:ext cx="12192000" cy="6051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579" y="192518"/>
            <a:ext cx="1485900" cy="12858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9448800" y="64928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38B4-E618-403D-936F-313F7C9350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0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Mvi5tdHWIw?feature=oembed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vvIkpTgcvI?feature=oembed" TargetMode="Externa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CQ Press </a:t>
            </a:r>
            <a:br>
              <a:rPr lang="en-US" dirty="0"/>
            </a:br>
            <a:r>
              <a:rPr lang="en-US" dirty="0"/>
              <a:t>Lecture Spark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>
                <a:latin typeface="+mn-lt"/>
              </a:rPr>
              <a:t>December 2, 2019</a:t>
            </a:r>
            <a:endParaRPr lang="en-US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1700" y="4240190"/>
            <a:ext cx="7167497" cy="20521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600" b="1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0" i="1" dirty="0"/>
              <a:t>Connecting current events to your American Government classroom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509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Explosions Rock Texas</a:t>
            </a:r>
            <a:br>
              <a:rPr lang="en-US" sz="5400" b="0" dirty="0"/>
            </a:br>
            <a:r>
              <a:rPr lang="en-US" sz="5400" b="0" dirty="0"/>
              <a:t>Chemical Plant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9779"/>
              </p:ext>
            </p:extLst>
          </p:nvPr>
        </p:nvGraphicFramePr>
        <p:xfrm>
          <a:off x="1066800" y="2565399"/>
          <a:ext cx="10058400" cy="3908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083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 27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the day before Thanksgiving,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Port Neches, TX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 rocked by two major explosions at a chemical/petroleum refinery. 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explosions injured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three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people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blew out windows in the surrounding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neighborhoods,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prompted officials to evacuate nearly 60,000 local residents amid air quality concerns.</a:t>
                      </a:r>
                    </a:p>
                    <a:p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can the EPA do to ensure such disasters are prevented in the future?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Online Media 2" descr="Massive fire still burning after Texas chemical plant explosions">
            <a:hlinkClick r:id="" action="ppaction://media"/>
            <a:extLst>
              <a:ext uri="{FF2B5EF4-FFF2-40B4-BE49-F238E27FC236}">
                <a16:creationId xmlns:a16="http://schemas.microsoft.com/office/drawing/2014/main" id="{9551D0AA-B640-4C49-AC39-F3E6280943B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262255" y="2565398"/>
            <a:ext cx="5722481" cy="37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4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Explosions Rock Texas</a:t>
            </a:r>
            <a:br>
              <a:rPr lang="en-US" sz="5400" b="0" dirty="0"/>
            </a:br>
            <a:r>
              <a:rPr lang="en-US" sz="5400" b="0" dirty="0"/>
              <a:t>Chemical Plant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539386"/>
              </p:ext>
            </p:extLst>
          </p:nvPr>
        </p:nvGraphicFramePr>
        <p:xfrm>
          <a:off x="1066800" y="2565399"/>
          <a:ext cx="10058400" cy="39080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083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 particular chemical plant had previously been fined by EPA for violating emissions standards and for providing unsafe working conditions for its staff. </a:t>
                      </a:r>
                    </a:p>
                    <a:p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the new Trump-era EPA, several environmental regulations have been rolled back, included regulations on air quality.</a:t>
                      </a:r>
                    </a:p>
                    <a:p>
                      <a:endParaRPr lang="en-US" sz="18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Could industry deregulation be contributing to unsafe working conditions and increased likelihood of costly accidents?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Online Media 2" descr="Evacuation order lifted after Texas chemical plant explosion">
            <a:hlinkClick r:id="" action="ppaction://media"/>
            <a:extLst>
              <a:ext uri="{FF2B5EF4-FFF2-40B4-BE49-F238E27FC236}">
                <a16:creationId xmlns:a16="http://schemas.microsoft.com/office/drawing/2014/main" id="{A8C755C7-8EE9-7D48-87CA-04AA985FF5A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59236" y="2565398"/>
            <a:ext cx="5625500" cy="373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3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Background and Key Concepts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98179" y="2743200"/>
            <a:ext cx="99480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/>
              <a:t>At 1 am on November 27, the day before Thanksgiving</a:t>
            </a:r>
            <a:r>
              <a:rPr lang="en-US" sz="2000" dirty="0" smtClean="0"/>
              <a:t>, </a:t>
            </a:r>
            <a:r>
              <a:rPr lang="en-US" sz="2000" dirty="0"/>
              <a:t>an explosion at a chemical refinery rocked the community of Port Neches. Later that same day, several more blasts shook surrounding neighborhoods.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err="1"/>
              <a:t>TPC</a:t>
            </a:r>
            <a:r>
              <a:rPr lang="en-US" sz="2000" dirty="0"/>
              <a:t> Group, the Houston-based company running the chemical and petroleum refinery in Port Neches, had previously been fined $180,000 over the past five years for workplace safety infringements and emissions violations.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According to the Texas Commission on Environmental Quality (TCEQ), the blast has released a toxic, odorous compound known to cause eye, nose and throat irritation as well as headaches and nausea.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This latest disaster came just weeks after the Trump administration announced new cut backs to EPA regulatory oversight.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70561"/>
            <a:ext cx="10917936" cy="1542818"/>
          </a:xfrm>
        </p:spPr>
        <p:txBody>
          <a:bodyPr>
            <a:normAutofit/>
          </a:bodyPr>
          <a:lstStyle/>
          <a:p>
            <a:r>
              <a:rPr lang="en-US" sz="5400" b="0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Writing: 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Describe the historic relationship between the EPA and the industrial sector of the U.S. economy. What regulatory power/limitations have been imposed on the agency under the current administration?</a:t>
            </a: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Debate: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The Environmental Protection Agency should be strengthened and expanded in order to prevent future harm to surrounding communities.</a:t>
            </a: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Poll: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Should private companies, like </a:t>
            </a:r>
            <a:r>
              <a:rPr lang="en-US" dirty="0" err="1">
                <a:solidFill>
                  <a:schemeClr val="tx1"/>
                </a:solidFill>
                <a:cs typeface="Arial" panose="020B0604020202020204" pitchFamily="34" charset="0"/>
              </a:rPr>
              <a:t>TPC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, be held more financially responsible for improper safety precautions?</a:t>
            </a:r>
          </a:p>
          <a:p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Short Answer: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 What can the EPA do to ensure that the proper safety measures are met by plants working with toxic and highly flammable materials?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D251E-7DF1-4C62-8D87-7777D7BC030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441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Q Press">
      <a:dk1>
        <a:srgbClr val="4B545D"/>
      </a:dk1>
      <a:lt1>
        <a:sysClr val="window" lastClr="FFFFFF"/>
      </a:lt1>
      <a:dk2>
        <a:srgbClr val="FBAD19"/>
      </a:dk2>
      <a:lt2>
        <a:srgbClr val="65707C"/>
      </a:lt2>
      <a:accent1>
        <a:srgbClr val="FBAD19"/>
      </a:accent1>
      <a:accent2>
        <a:srgbClr val="65707C"/>
      </a:accent2>
      <a:accent3>
        <a:srgbClr val="FBAD19"/>
      </a:accent3>
      <a:accent4>
        <a:srgbClr val="A0A9B2"/>
      </a:accent4>
      <a:accent5>
        <a:srgbClr val="FBAD19"/>
      </a:accent5>
      <a:accent6>
        <a:srgbClr val="65707C"/>
      </a:accent6>
      <a:hlink>
        <a:srgbClr val="7B7B7B"/>
      </a:hlink>
      <a:folHlink>
        <a:srgbClr val="FFD965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18068</TotalTime>
  <Words>479</Words>
  <Application>Microsoft Office PowerPoint</Application>
  <PresentationFormat>Widescreen</PresentationFormat>
  <Paragraphs>81</Paragraphs>
  <Slides>5</Slides>
  <Notes>5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Retrospect</vt:lpstr>
      <vt:lpstr>CQ Press  Lecture Spark</vt:lpstr>
      <vt:lpstr>Explosions Rock Texas Chemical Plant</vt:lpstr>
      <vt:lpstr>Explosions Rock Texas Chemical Plant</vt:lpstr>
      <vt:lpstr>Background and Key Concepts</vt:lpstr>
      <vt:lpstr>Assessment</vt:lpstr>
    </vt:vector>
  </TitlesOfParts>
  <Company>SAGE Publishing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Greenan</dc:creator>
  <cp:lastModifiedBy>Alissa Nance</cp:lastModifiedBy>
  <cp:revision>385</cp:revision>
  <cp:lastPrinted>2018-02-19T15:16:09Z</cp:lastPrinted>
  <dcterms:created xsi:type="dcterms:W3CDTF">2017-10-25T15:00:07Z</dcterms:created>
  <dcterms:modified xsi:type="dcterms:W3CDTF">2019-12-03T22:19:46Z</dcterms:modified>
</cp:coreProperties>
</file>