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3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DD15776-09C7-45C0-A185-DCBD79BC308C}">
          <p14:sldIdLst>
            <p14:sldId id="256"/>
            <p14:sldId id="257"/>
            <p14:sldId id="263"/>
            <p14:sldId id="262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45" autoAdjust="0"/>
    <p:restoredTop sz="82488" autoAdjust="0"/>
  </p:normalViewPr>
  <p:slideViewPr>
    <p:cSldViewPr snapToGrid="0">
      <p:cViewPr varScale="1">
        <p:scale>
          <a:sx n="95" d="100"/>
          <a:sy n="95" d="100"/>
        </p:scale>
        <p:origin x="84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5" d="100"/>
        <a:sy n="10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97" d="100"/>
          <a:sy n="97" d="100"/>
        </p:scale>
        <p:origin x="2256" y="-5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A2A24-EAFC-4085-836A-56A292881409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FB4D4-8259-430E-904B-CA15EE8036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5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tskm5J7ztM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I0FQLQWet6g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m/news/uk-50615928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aljazeera.com/news/2019/11/isil-claims-responsibility-deadly-london-bridge-attack-191130174025409.html" TargetMode="External"/><Relationship Id="rId5" Type="http://schemas.openxmlformats.org/officeDocument/2006/relationships/hyperlink" Target="https://www.npr.org/2019/11/30/783850385/london-knife-attacker-identified-public-lauds-narwhal-tusk-takedown" TargetMode="External"/><Relationship Id="rId4" Type="http://schemas.openxmlformats.org/officeDocument/2006/relationships/hyperlink" Target="https://www.bbc.com/news/uk-50611788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uters.com/article/us-britain-security-johnson-offences/people-convicted-of-terror-offenses-must-serve-full-prison-terms-uk-pm-idUSKBN1Y40C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independent.co.uk/voices/london-bridge-attack-terror-tougher-sentences-police-probation-a9227271.html" TargetMode="External"/><Relationship Id="rId4" Type="http://schemas.openxmlformats.org/officeDocument/2006/relationships/hyperlink" Target="https://www.wsj.com/articles/attack-by-convicted-terrorist-prompts-u-k-to-review-sentencing-11575128129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Categories – International Relations, International Terrorism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Tags – Stabbing, London, England, Islamic Terrorism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Video #1: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https://www.youtube.com/watch?v=Mtskm5J7ztM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Video #2: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https://www.youtube.com/watch?v=I0FQLQWet6g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FB4D4-8259-430E-904B-CA15EE80369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341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are selected news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articles on the London Bridge Knife Attack:</a:t>
            </a: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London Bridge: Parties row over attacker’s early release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BBC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November 30,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https://www.bbc.com/news/uk-50615928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London Bridge: Who was the attacker?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BBC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December 2,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https://www.bbc.com/news/uk-50611788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London Knife Attacker Identified; Public Lauds Narwhal Tusk Takedown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NPR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November 30,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www.npr.org/2019/11/30/783850385/london-knife-attacker-identified-public-lauds-narwhal-tusk-takedown</a:t>
            </a:r>
            <a:endParaRPr lang="en-US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ISIL</a:t>
            </a:r>
            <a:r>
              <a:rPr lang="en-US" sz="1200" b="1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Claims Responsibility for Deadly London Bridge Attack </a:t>
            </a:r>
          </a:p>
          <a:p>
            <a:r>
              <a:rPr lang="en-US" sz="1200" b="0" i="1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Aljazeera </a:t>
            </a:r>
          </a:p>
          <a:p>
            <a:r>
              <a:rPr lang="en-US" sz="1200" b="0" i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November 30, 2019 </a:t>
            </a:r>
          </a:p>
          <a:p>
            <a:r>
              <a:rPr lang="en-US" dirty="0" smtClean="0">
                <a:hlinkClick r:id="rId6"/>
              </a:rPr>
              <a:t>https://www.aljazeera.com/news/2019/11/isil-claims-responsibility-deadly-london-bridge-attack-191130174025409.html</a:t>
            </a:r>
            <a:endParaRPr lang="en-US" sz="1200" b="0" i="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FB4D4-8259-430E-904B-CA15EE80369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2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pieces provide analyses of 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London Bridge Knife Attack:</a:t>
            </a: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convicted of terror offenses must serve full prison terms: UK PM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Reuters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November 30,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https://www.reuters.com/article/us-britain-security-johnson-offences/people-convicted-of-terror-offenses-must-serve-full-prison-terms-uk-pm-idUSKBN1Y40CF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Attack by Convicted Terrorist Prompts U.K. to Review Sentencing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Wall Street Journal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November 30,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https://www.wsj.com/articles/attack-by-convicted-terrorist-prompts-u-k-to-review-sentencing-11575128129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Tougher sentences won’t stop another London Bridge attack, but probation reform and more police might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Independent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November 30,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https://www.independent.co.uk/voices/london-bridge-attack-terror-tougher-sentences-police-probation-a9227271.html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FB4D4-8259-430E-904B-CA15EE80369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08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FB4D4-8259-430E-904B-CA15EE80369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731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FB4D4-8259-430E-904B-CA15EE80369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8" t="4028" r="26805" b="38658"/>
          <a:stretch/>
        </p:blipFill>
        <p:spPr>
          <a:xfrm>
            <a:off x="7119256" y="2171868"/>
            <a:ext cx="5068389" cy="4150556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701" y="704510"/>
            <a:ext cx="7167497" cy="205217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701" y="3204361"/>
            <a:ext cx="7167497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 flipV="1">
            <a:off x="449705" y="569626"/>
            <a:ext cx="0" cy="89941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427644" y="574221"/>
            <a:ext cx="1583387" cy="1479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94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1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07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9975" y="6473483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2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36481" y="6449259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852" b="28090"/>
          <a:stretch/>
        </p:blipFill>
        <p:spPr>
          <a:xfrm>
            <a:off x="9900458" y="4866712"/>
            <a:ext cx="2256998" cy="153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34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0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7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852" b="8210"/>
          <a:stretch/>
        </p:blipFill>
        <p:spPr>
          <a:xfrm>
            <a:off x="10129311" y="4990009"/>
            <a:ext cx="2062689" cy="1867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171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8" b="13264"/>
          <a:stretch/>
        </p:blipFill>
        <p:spPr>
          <a:xfrm>
            <a:off x="0" y="5552823"/>
            <a:ext cx="1723607" cy="130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06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9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6558294"/>
            <a:ext cx="12192000" cy="2997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512576"/>
            <a:ext cx="12192001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7870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566084"/>
            <a:ext cx="10058400" cy="328241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2395257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" y="0"/>
            <a:ext cx="12192000" cy="6051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579" y="192518"/>
            <a:ext cx="1485900" cy="128587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448800" y="6492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338B4-E618-403D-936F-313F7C9350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00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bg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tskm5J7ztM?feature=oembed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0FQLQWet6g?feature=oembed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CQ Press </a:t>
            </a:r>
            <a:br>
              <a:rPr lang="en-US" dirty="0"/>
            </a:br>
            <a:r>
              <a:rPr lang="en-US" dirty="0"/>
              <a:t>Lecture Spark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>
                <a:latin typeface="+mn-lt"/>
              </a:rPr>
              <a:t>December 2, 2019</a:t>
            </a:r>
            <a:endParaRPr lang="en-US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61700" y="4240190"/>
            <a:ext cx="7167497" cy="20521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b="1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0" i="1" dirty="0"/>
              <a:t>Connecting current events to your International Relations classroom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5090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70561"/>
            <a:ext cx="10917936" cy="1542818"/>
          </a:xfrm>
        </p:spPr>
        <p:txBody>
          <a:bodyPr>
            <a:normAutofit/>
          </a:bodyPr>
          <a:lstStyle/>
          <a:p>
            <a:r>
              <a:rPr lang="en-US" sz="5400" b="0" dirty="0"/>
              <a:t>London Bridge Knife Attack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251E-7DF1-4C62-8D87-7777D7BC030E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462530"/>
              </p:ext>
            </p:extLst>
          </p:nvPr>
        </p:nvGraphicFramePr>
        <p:xfrm>
          <a:off x="1066800" y="2565399"/>
          <a:ext cx="10058400" cy="3908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8083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November 29,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people were killed and 3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others were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injured in a knife attack near the historic London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Bridge. The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assailant was overcome by pedestrians and stripped of his deadly weapon until police arrived,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shot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killed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attacker.</a:t>
                      </a:r>
                    </a:p>
                    <a:p>
                      <a:endParaRPr lang="en-US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1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can the UK government address the problem of terrorism at its root? Is the solution stricter sentencing? Probation reform? More police?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Online Media 2" descr="London Bridge attack: Man shot dead after killing two - BBC News">
            <a:hlinkClick r:id="" action="ppaction://media"/>
            <a:extLst>
              <a:ext uri="{FF2B5EF4-FFF2-40B4-BE49-F238E27FC236}">
                <a16:creationId xmlns:a16="http://schemas.microsoft.com/office/drawing/2014/main" id="{0DF2952A-7C50-A44C-B601-B0EF8809B66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096000" y="2565398"/>
            <a:ext cx="5999018" cy="377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64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70561"/>
            <a:ext cx="10917936" cy="1542818"/>
          </a:xfrm>
        </p:spPr>
        <p:txBody>
          <a:bodyPr>
            <a:normAutofit/>
          </a:bodyPr>
          <a:lstStyle/>
          <a:p>
            <a:r>
              <a:rPr lang="en-US" sz="5400" b="0" dirty="0"/>
              <a:t>London Bridge Knife Attack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251E-7DF1-4C62-8D87-7777D7BC030E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631950"/>
              </p:ext>
            </p:extLst>
          </p:nvPr>
        </p:nvGraphicFramePr>
        <p:xfrm>
          <a:off x="1066800" y="2565399"/>
          <a:ext cx="10058400" cy="3908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8083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Police have identified the attacker as Usman Khan, a member of an Al Qaeda who was charged in 2012 with terrorist activity and sentenced to prison. He was released on parole in 2018.</a:t>
                      </a:r>
                    </a:p>
                    <a:p>
                      <a:endParaRPr lang="en-US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1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1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video makes reference to the need for tougher immigration laws in the US. Is this an appropriate formula to address terrorism concerns? What about the rise of domestic terrorism?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Online Media 2" descr="Cuccinelli on London Bridge attack, confrontation with former Maryland Gov.">
            <a:hlinkClick r:id="" action="ppaction://media"/>
            <a:extLst>
              <a:ext uri="{FF2B5EF4-FFF2-40B4-BE49-F238E27FC236}">
                <a16:creationId xmlns:a16="http://schemas.microsoft.com/office/drawing/2014/main" id="{F029F18D-84E3-E04A-A95F-5B475435C0D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096000" y="2565398"/>
            <a:ext cx="5999018" cy="379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93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70561"/>
            <a:ext cx="10917936" cy="1542818"/>
          </a:xfrm>
        </p:spPr>
        <p:txBody>
          <a:bodyPr>
            <a:normAutofit/>
          </a:bodyPr>
          <a:lstStyle/>
          <a:p>
            <a:r>
              <a:rPr lang="en-US" sz="5400" b="0" dirty="0"/>
              <a:t>Background and Key Concepts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251E-7DF1-4C62-8D87-7777D7BC030E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98179" y="2743200"/>
            <a:ext cx="994804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/>
              <a:t>The assailant accused of committing the London Bridge attack is a UK citizen and lifelong resident of Stoke-on-Trent, a small British community in </a:t>
            </a:r>
            <a:r>
              <a:rPr lang="en-US" sz="2000" dirty="0" err="1"/>
              <a:t>Cobridge</a:t>
            </a:r>
            <a:r>
              <a:rPr lang="en-US" sz="2000" dirty="0"/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The assailant was under the surveillance of MI5 at the time of the attack and had previously been convicted of terror activity in </a:t>
            </a:r>
            <a:r>
              <a:rPr lang="en-US" sz="2000" dirty="0" smtClean="0"/>
              <a:t>2012. However, he </a:t>
            </a:r>
            <a:r>
              <a:rPr lang="en-US" sz="2000" dirty="0"/>
              <a:t>was released under parole and supervision in 2018.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The assailant had apparently been radicalized by Al Qaeda.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This attack comes just two and a half years after another series of terror attacks on the city of London resulted in the deadliest year on record.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70561"/>
            <a:ext cx="10917936" cy="1542818"/>
          </a:xfrm>
        </p:spPr>
        <p:txBody>
          <a:bodyPr>
            <a:normAutofit/>
          </a:bodyPr>
          <a:lstStyle/>
          <a:p>
            <a:r>
              <a:rPr lang="en-US" sz="5400" b="0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Writing: 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Review the timeline of terror attacks in England. What has prompted the general increase in activity? What has been the political response to such attacks?</a:t>
            </a:r>
          </a:p>
          <a:p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Debate: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 Individuals convicted of terrorism should face harsher sentencing. Strict sentencing laws will be more effective at reducing terror incidents than probation reform and increasing police presence.</a:t>
            </a:r>
          </a:p>
          <a:p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Poll: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 Should the government impose life-in-prison for convicted terrorists?</a:t>
            </a:r>
          </a:p>
          <a:p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Short Answer: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 What effect, if any, might this attack have on the upcoming parliamentary elections in England?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251E-7DF1-4C62-8D87-7777D7BC030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441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Q Press">
      <a:dk1>
        <a:srgbClr val="4B545D"/>
      </a:dk1>
      <a:lt1>
        <a:sysClr val="window" lastClr="FFFFFF"/>
      </a:lt1>
      <a:dk2>
        <a:srgbClr val="FBAD19"/>
      </a:dk2>
      <a:lt2>
        <a:srgbClr val="65707C"/>
      </a:lt2>
      <a:accent1>
        <a:srgbClr val="FBAD19"/>
      </a:accent1>
      <a:accent2>
        <a:srgbClr val="65707C"/>
      </a:accent2>
      <a:accent3>
        <a:srgbClr val="FBAD19"/>
      </a:accent3>
      <a:accent4>
        <a:srgbClr val="A0A9B2"/>
      </a:accent4>
      <a:accent5>
        <a:srgbClr val="FBAD19"/>
      </a:accent5>
      <a:accent6>
        <a:srgbClr val="65707C"/>
      </a:accent6>
      <a:hlink>
        <a:srgbClr val="7B7B7B"/>
      </a:hlink>
      <a:folHlink>
        <a:srgbClr val="FFD965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18064</TotalTime>
  <Words>444</Words>
  <Application>Microsoft Office PowerPoint</Application>
  <PresentationFormat>Widescreen</PresentationFormat>
  <Paragraphs>79</Paragraphs>
  <Slides>5</Slides>
  <Notes>5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Retrospect</vt:lpstr>
      <vt:lpstr>CQ Press  Lecture Spark</vt:lpstr>
      <vt:lpstr>London Bridge Knife Attack</vt:lpstr>
      <vt:lpstr>London Bridge Knife Attack</vt:lpstr>
      <vt:lpstr>Background and Key Concepts</vt:lpstr>
      <vt:lpstr>Assessment</vt:lpstr>
    </vt:vector>
  </TitlesOfParts>
  <Company>SAGE Publishing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Greenan</dc:creator>
  <cp:lastModifiedBy>Alissa Nance</cp:lastModifiedBy>
  <cp:revision>385</cp:revision>
  <cp:lastPrinted>2018-02-19T15:16:09Z</cp:lastPrinted>
  <dcterms:created xsi:type="dcterms:W3CDTF">2017-10-25T15:00:07Z</dcterms:created>
  <dcterms:modified xsi:type="dcterms:W3CDTF">2019-12-03T22:36:22Z</dcterms:modified>
</cp:coreProperties>
</file>