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webextensions/webextension1.xml" ContentType="application/vnd.ms-office.webextension+xml"/>
  <Override PartName="/ppt/notesSlides/notesSlide3.xml" ContentType="application/vnd.openxmlformats-officedocument.presentationml.notesSlide+xml"/>
  <Override PartName="/ppt/webextensions/webextension2.xml" ContentType="application/vnd.ms-office.webextension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DD15776-09C7-45C0-A185-DCBD79BC308C}">
          <p14:sldIdLst>
            <p14:sldId id="256"/>
            <p14:sldId id="257"/>
            <p14:sldId id="260"/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82105" autoAdjust="0"/>
  </p:normalViewPr>
  <p:slideViewPr>
    <p:cSldViewPr snapToGrid="0">
      <p:cViewPr varScale="1">
        <p:scale>
          <a:sx n="94" d="100"/>
          <a:sy n="94" d="100"/>
        </p:scale>
        <p:origin x="85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7" d="100"/>
          <a:sy n="97" d="100"/>
        </p:scale>
        <p:origin x="2256" y="-5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A2A24-EAFC-4085-836A-56A292881409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FB4D4-8259-430E-904B-CA15EE803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5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jazeera.com/news/2019/02/trump-kim-leave-vietnam-summit-agreement-190228110254654.html" TargetMode="External"/><Relationship Id="rId7" Type="http://schemas.openxmlformats.org/officeDocument/2006/relationships/hyperlink" Target="https://www.bbc.com/news/world-asia-47398974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cnn.com/politics/live-news/trump-kim-jong-un-summit-vietnam-february-2019/index.html" TargetMode="External"/><Relationship Id="rId5" Type="http://schemas.openxmlformats.org/officeDocument/2006/relationships/hyperlink" Target="https://www.politico.com/story/2019/02/27/trump-kim-jong-un-summit-1194752" TargetMode="External"/><Relationship Id="rId4" Type="http://schemas.openxmlformats.org/officeDocument/2006/relationships/hyperlink" Target="https://www.reuters.com/article/us-northkorea-usa-summit/trump-kim-bet-big-on-personal-relationship-at-second-summit-idUSKCN1QF2Y7?il=0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ime.com/5540123/north-korean-voices-trump-kim-summit/" TargetMode="External"/><Relationship Id="rId7" Type="http://schemas.openxmlformats.org/officeDocument/2006/relationships/hyperlink" Target="https://www.cnbc.com/2019/02/26/trump-kim-summit-us-north-korea-still-far-apart-in-denuclearization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politico.eu/article/sometimes-you-have-to-walk-why-trump-bailed-on-north-korea/" TargetMode="External"/><Relationship Id="rId5" Type="http://schemas.openxmlformats.org/officeDocument/2006/relationships/hyperlink" Target="https://www.vox.com/2019/2/21/18234707/north-korea-trump-kim-jong-un-vietnam-nuclear" TargetMode="External"/><Relationship Id="rId4" Type="http://schemas.openxmlformats.org/officeDocument/2006/relationships/hyperlink" Target="https://www.npr.org/2019/02/27/698700386/what-the-likelihood-of-war-between-u-s-and-north-korea-is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4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are selected news articles on the summit in Vietnam between the United States and North Korea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endParaRPr lang="en-US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Trump, Kim leave Vietnam summit without agreement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 Jazeera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https://www.aljazeera.com/news/2019/02/trump-kim-leave-vietnam-summit-agreement-190228110254654.html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 touts rapport with North Korea’s Kim at summit, ‘satisfied’ with talks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Reuters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26,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https://www.reuters.com/article/us-northkorea-usa-summit/trump-kim-bet-big-on-personal-relationship-at-second-summit-idUSKCN1QF2Y7?il=0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 leaves North Korea summit without nuclear deal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POLITICO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27,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https://www.politico.com/story/2019/02/27/trump-kim-jong-un-summit-1194752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President Trump meets with Kim Jong Un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CNN International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https://www.cnn.com/politics/live-news/trump-kim-jong-un-summit-vietnam-february-2019/index.html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Trump-Kim summit breaks down after North Korea demands end to sanctions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BBC News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https://www.bbc.com/news/world-asia-47398974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b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 pieces provide analyses of the summit in Vietnam: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North Koreans weigh in on the second Trump-Kim summit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b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http://time.com/5540123/north-korean-voices-trump-kim-summit/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 likelihood of war between U.S. and North Korea is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NPR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27,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https://www.npr.org/2019/02/27/698700386/what-the-likelihood-of-war-between-u-s-and-north-korea-is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clearer than ever that the US’s North Korea policy is in total chaos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Vox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21,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https://www.vox.com/2019/2/21/18234707/north-korea-trump-kim-jong-un-vietnam-nuclear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‘Sometimes you have to walk’: Why Trump bailed on North Korea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Politico EU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https://www.politico.eu/article/sometimes-you-have-to-walk-why-trump-bailed-on-north-korea/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 and Kim are still far apart in terms of removing nuclear arms, expert says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CNBC</a:t>
            </a:r>
            <a:b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February 26,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https://www.cnbc.com/2019/02/26/trump-kim-summit-us-north-korea-still-far-apart-in-denuclearization.html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27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731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1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events quiz: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Where did the summit take place?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The United States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North Korea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South Korea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Vietnam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Why wasn’t a deal signed, according to President Trump?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Because Kim Jong-Un refused to compromise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Because Kim Jong-Un wanted full sanctions relief in exchange for shutting down a key nuclear facility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Because Trump was disrespectful to Kim Jong-Un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Because Kim Jong-Un arrived late to the summit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What was the summit about, primarily?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North Korea’s humanitarian relations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The possibility of creating democracy in North Korea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Sanctions and nuclear weapons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Economic growth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T/F: This was the fourth summit with North Korea in the last year.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T/F: The result of the summit was that North Korea agreed to dismantle most of its nuclear weapons stockpile.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T/F: According to North Korea, Kim Jong-un asked the US for partial sanctions relief and had offered a “realistic proposal” on denuclearization.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KEY: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C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8" t="4028" r="26805" b="38658"/>
          <a:stretch/>
        </p:blipFill>
        <p:spPr>
          <a:xfrm>
            <a:off x="7119256" y="2171868"/>
            <a:ext cx="5068389" cy="4150556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701" y="704510"/>
            <a:ext cx="7167497" cy="205217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1" y="3204361"/>
            <a:ext cx="716749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449705" y="569626"/>
            <a:ext cx="0" cy="89941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427644" y="574221"/>
            <a:ext cx="1583387" cy="1479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94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1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7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9975" y="6473483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2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36481" y="6449259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852" b="28090"/>
          <a:stretch/>
        </p:blipFill>
        <p:spPr>
          <a:xfrm>
            <a:off x="9900458" y="4866712"/>
            <a:ext cx="2256998" cy="153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852" b="8210"/>
          <a:stretch/>
        </p:blipFill>
        <p:spPr>
          <a:xfrm>
            <a:off x="10129311" y="4990009"/>
            <a:ext cx="2062689" cy="186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7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8" b="13264"/>
          <a:stretch/>
        </p:blipFill>
        <p:spPr>
          <a:xfrm>
            <a:off x="0" y="5552823"/>
            <a:ext cx="1723607" cy="130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6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9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558294"/>
            <a:ext cx="12192000" cy="299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512576"/>
            <a:ext cx="12192001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7870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566084"/>
            <a:ext cx="10058400" cy="32824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239525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" y="0"/>
            <a:ext cx="12192000" cy="6051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579" y="192518"/>
            <a:ext cx="1485900" cy="12858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488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38B4-E618-403D-936F-313F7C935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0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CQ Press </a:t>
            </a:r>
            <a:br>
              <a:rPr lang="en-US" dirty="0"/>
            </a:br>
            <a:r>
              <a:rPr lang="en-US" dirty="0"/>
              <a:t>Lecture Spark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latin typeface="+mn-lt"/>
              </a:rPr>
              <a:t>March 4, 2019</a:t>
            </a:r>
            <a:endParaRPr lang="en-US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1700" y="4240190"/>
            <a:ext cx="7167497" cy="2052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b="1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i="1" dirty="0"/>
              <a:t>Connecting current events to your International Relations classroom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509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US-North Korea Summit in Vietnam</a:t>
            </a:r>
            <a:endParaRPr lang="en-US" sz="5400" b="0" dirty="0"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33364"/>
              </p:ext>
            </p:extLst>
          </p:nvPr>
        </p:nvGraphicFramePr>
        <p:xfrm>
          <a:off x="1066800" y="2483079"/>
          <a:ext cx="10058400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083">
                <a:tc>
                  <a:txBody>
                    <a:bodyPr/>
                    <a:lstStyle/>
                    <a:p>
                      <a:r>
                        <a:rPr lang="en-US" b="0" baseline="0" dirty="0"/>
                        <a:t>The leaders of the United States and North Korea met for the second time in Hanoi, Vietnam.  </a:t>
                      </a:r>
                    </a:p>
                    <a:p>
                      <a:endParaRPr lang="en-US" b="0" baseline="0" dirty="0"/>
                    </a:p>
                    <a:p>
                      <a:r>
                        <a:rPr lang="en-US" b="0" baseline="0" dirty="0"/>
                        <a:t>The Hanoi Summit was a follow-up to their 2018 meeting in Singapore with de-nuclearization of North Korea as a central goal. </a:t>
                      </a:r>
                    </a:p>
                    <a:p>
                      <a:endParaRPr lang="en-US" b="0" baseline="0" dirty="0"/>
                    </a:p>
                    <a:p>
                      <a:r>
                        <a:rPr lang="en-US" b="0" baseline="0" dirty="0"/>
                        <a:t>Instead, the summit ended abruptly without an agreement.</a:t>
                      </a:r>
                    </a:p>
                    <a:p>
                      <a:endParaRPr lang="en-US" b="0" baseline="0" dirty="0"/>
                    </a:p>
                    <a:p>
                      <a:r>
                        <a:rPr lang="en-US" b="1" baseline="0" dirty="0"/>
                        <a:t>This clip from </a:t>
                      </a:r>
                      <a:r>
                        <a:rPr lang="en-US" b="1" i="1" baseline="0" dirty="0"/>
                        <a:t>Al-Jazeera</a:t>
                      </a:r>
                      <a:r>
                        <a:rPr lang="en-US" b="1" i="0" baseline="0" dirty="0"/>
                        <a:t> looks at the breakdown of the Hanoi Summit. Do you believe there are any prospects now for a Korean peninsula free of nuclear weapons?</a:t>
                      </a:r>
                      <a:endParaRPr lang="en-US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3" name="Add-in 2" title="Web Video Player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9709976"/>
                  </p:ext>
                </p:extLst>
              </p:nvPr>
            </p:nvGraphicFramePr>
            <p:xfrm>
              <a:off x="6496301" y="2546183"/>
              <a:ext cx="4572000" cy="36576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3" name="Add-in 2" title="Web Video Player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96301" y="2546183"/>
                <a:ext cx="4572000" cy="365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164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US-North Korea Summit in Vietnam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3</a:t>
            </a:fld>
            <a:endParaRPr lang="en-US" dirty="0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3" name="Add-in 2" title="Web Video Player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6301107"/>
                  </p:ext>
                </p:extLst>
              </p:nvPr>
            </p:nvGraphicFramePr>
            <p:xfrm>
              <a:off x="6528386" y="2578267"/>
              <a:ext cx="4572000" cy="36576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3" name="Add-in 2" title="Web Video Player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28386" y="2578267"/>
                <a:ext cx="4572000" cy="36576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/>
          <p:cNvSpPr txBox="1"/>
          <p:nvPr/>
        </p:nvSpPr>
        <p:spPr>
          <a:xfrm>
            <a:off x="1066801" y="2578267"/>
            <a:ext cx="52056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 before the collapse of the summit, other regional powers had concerns about the substance of the talks.</a:t>
            </a:r>
          </a:p>
          <a:p>
            <a:endParaRPr lang="en-US" dirty="0"/>
          </a:p>
          <a:p>
            <a:r>
              <a:rPr lang="en-US" dirty="0"/>
              <a:t>In this CNBC clip, Berkshire Miller, an international affairs fellow with the Council on Foreign Relations based in Tokyo, discussed some of Japan’s concerns.</a:t>
            </a:r>
          </a:p>
          <a:p>
            <a:endParaRPr lang="en-US" dirty="0"/>
          </a:p>
          <a:p>
            <a:r>
              <a:rPr lang="en-US" b="1" dirty="0"/>
              <a:t>What other regional issues do you think should be prominent in any future talks between the United States and North Korea?</a:t>
            </a:r>
          </a:p>
        </p:txBody>
      </p:sp>
    </p:spTree>
    <p:extLst>
      <p:ext uri="{BB962C8B-B14F-4D97-AF65-F5344CB8AC3E}">
        <p14:creationId xmlns:p14="http://schemas.microsoft.com/office/powerpoint/2010/main" val="101450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Background and Key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1" y="2475661"/>
            <a:ext cx="9817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n-US" dirty="0"/>
              <a:t>The first summit between the United States and North Korea took place in Singapore in June 2018;  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dirty="0"/>
              <a:t>The Singapore Summit resulted in a security guarantee from the United States for North Korea, a call for new peace negotiations at high levels between the two states, denuclearization of the Korean Peninsula, and recovery of soldiers' remains from the Korean War;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dirty="0"/>
              <a:t>President Trump announced this year that the second, follow-up meeting would be held in Hanoi;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dirty="0"/>
              <a:t>The Hanoi Summit’s focus was to be on nuclear weapons;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dirty="0"/>
              <a:t>President Trump ended the summit without a deal because, according to the United States, North Korea demanded a lift of all economic sanctions. North Korean officials have disputed this account;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dirty="0"/>
              <a:t>Both South Korea and Japan offered support for the United States’ call to end the summit without an agreement;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dirty="0"/>
              <a:t>The Former US Special Representative for North Korean Policy, Joseph Yun, told the </a:t>
            </a:r>
            <a:r>
              <a:rPr lang="en-US" i="1" dirty="0"/>
              <a:t>Wall Street Journal </a:t>
            </a:r>
            <a:r>
              <a:rPr lang="en-US" dirty="0"/>
              <a:t>at the end of the summit, “This really speaks to the lack of preparation. You cannot draft a joint statement out of nothing. They never quite got around to building a consensus around sanctions, and that led to the deadlock.”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Writing: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What was the result of the second summit between the United States and North Korea?</a:t>
            </a:r>
            <a:endParaRPr lang="en-US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Debate: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The North Koreans sabotaged the summit by demanding a lift of economic sanctions.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Poll: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Do you believe a nuclear deal with North Korea is possible?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Short Answer: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What were the United States’ goals going into the second summit with North Korea?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441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Q Press">
      <a:dk1>
        <a:srgbClr val="4B545D"/>
      </a:dk1>
      <a:lt1>
        <a:sysClr val="window" lastClr="FFFFFF"/>
      </a:lt1>
      <a:dk2>
        <a:srgbClr val="FBAD19"/>
      </a:dk2>
      <a:lt2>
        <a:srgbClr val="65707C"/>
      </a:lt2>
      <a:accent1>
        <a:srgbClr val="FBAD19"/>
      </a:accent1>
      <a:accent2>
        <a:srgbClr val="65707C"/>
      </a:accent2>
      <a:accent3>
        <a:srgbClr val="FBAD19"/>
      </a:accent3>
      <a:accent4>
        <a:srgbClr val="A0A9B2"/>
      </a:accent4>
      <a:accent5>
        <a:srgbClr val="FBAD19"/>
      </a:accent5>
      <a:accent6>
        <a:srgbClr val="65707C"/>
      </a:accent6>
      <a:hlink>
        <a:srgbClr val="7B7B7B"/>
      </a:hlink>
      <a:folHlink>
        <a:srgbClr val="FFD965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webextensions/webextension1.xml><?xml version="1.0" encoding="utf-8"?>
<we:webextension xmlns:we="http://schemas.microsoft.com/office/webextensions/webextension/2010/11" id="{CA3ACE1A-5DE9-2847-BCB6-F9B9EA8A8E0E}">
  <we:reference id="wa104221182" version="3.3.0.0" store="en-US" storeType="OMEX"/>
  <we:alternateReferences>
    <we:reference id="wa104221182" version="3.3.0.0" store="wa104221182" storeType="OMEX"/>
  </we:alternateReferences>
  <we:properties>
    <we:property name="vid" value="&quot;https://www.youtube.com/watch?v=bRbdxEChOlk&quot;"/>
    <we:property name="starttime" value="0"/>
    <we:property name="slideId" value="257"/>
    <we:property name="endtime" value="0"/>
    <we:property name="autoplay" value="0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F40F13AC-EEBA-5841-AAFA-FF4C81926713}">
  <we:reference id="wa104221182" version="3.3.0.0" store="en-US" storeType="OMEX"/>
  <we:alternateReferences>
    <we:reference id="wa104221182" version="3.3.0.0" store="wa104221182" storeType="OMEX"/>
  </we:alternateReferences>
  <we:properties>
    <we:property name="vid" value="&quot;https://www.youtube.com/watch?v=axaLHC7Yzjs&quot;"/>
    <we:property name="starttime" value="0"/>
    <we:property name="slideId" value="260"/>
    <we:property name="endtime" value="0"/>
    <we:property name="autoplay" value="0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12270</TotalTime>
  <Words>569</Words>
  <Application>Microsoft Office PowerPoint</Application>
  <PresentationFormat>Widescreen</PresentationFormat>
  <Paragraphs>124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Calibri</vt:lpstr>
      <vt:lpstr>Corbel</vt:lpstr>
      <vt:lpstr>Retrospect</vt:lpstr>
      <vt:lpstr>CQ Press  Lecture Spark</vt:lpstr>
      <vt:lpstr>US-North Korea Summit in Vietnam</vt:lpstr>
      <vt:lpstr>US-North Korea Summit in Vietnam</vt:lpstr>
      <vt:lpstr>Background and Key Concepts</vt:lpstr>
      <vt:lpstr>Assessment</vt:lpstr>
    </vt:vector>
  </TitlesOfParts>
  <Company>SAGE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Greenan</dc:creator>
  <cp:lastModifiedBy>Scott Harris</cp:lastModifiedBy>
  <cp:revision>304</cp:revision>
  <cp:lastPrinted>2018-02-19T15:16:09Z</cp:lastPrinted>
  <dcterms:created xsi:type="dcterms:W3CDTF">2017-10-25T15:00:07Z</dcterms:created>
  <dcterms:modified xsi:type="dcterms:W3CDTF">2019-03-04T19:05:27Z</dcterms:modified>
</cp:coreProperties>
</file>